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72"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70" r:id="rId16"/>
    <p:sldId id="271"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shit Gupta" initials="RG" lastIdx="1" clrIdx="0">
    <p:extLst>
      <p:ext uri="{19B8F6BF-5375-455C-9EA6-DF929625EA0E}">
        <p15:presenceInfo xmlns:p15="http://schemas.microsoft.com/office/powerpoint/2012/main" userId="dd7758ee4ce5502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376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5473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661265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149CED3A-1914-B0EF-8393-0C285B5DE0CF}"/>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2">
            <a:extLst>
              <a:ext uri="{FF2B5EF4-FFF2-40B4-BE49-F238E27FC236}">
                <a16:creationId xmlns:a16="http://schemas.microsoft.com/office/drawing/2014/main" id="{865CD842-DCB7-317B-C9CB-33DEC9BD1EA3}"/>
              </a:ext>
            </a:extLst>
          </p:cNvPr>
          <p:cNvSpPr/>
          <p:nvPr/>
        </p:nvSpPr>
        <p:spPr>
          <a:xfrm>
            <a:off x="0" y="0"/>
            <a:ext cx="14630400" cy="8229600"/>
          </a:xfrm>
          <a:prstGeom prst="rect">
            <a:avLst/>
          </a:prstGeom>
          <a:solidFill>
            <a:srgbClr val="F3F3F7">
              <a:alpha val="85000"/>
            </a:srgbClr>
          </a:solidFill>
          <a:ln/>
        </p:spPr>
        <p:txBody>
          <a:bodyPr/>
          <a:lstStyle/>
          <a:p>
            <a:endParaRPr lang="en-IN" dirty="0">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84190BB9-6E84-9F90-BF49-2DEBC9EE15EF}"/>
              </a:ext>
            </a:extLst>
          </p:cNvPr>
          <p:cNvPicPr>
            <a:picLocks noChangeAspect="1"/>
          </p:cNvPicPr>
          <p:nvPr/>
        </p:nvPicPr>
        <p:blipFill>
          <a:blip r:embed="rId3"/>
          <a:stretch>
            <a:fillRect/>
          </a:stretch>
        </p:blipFill>
        <p:spPr>
          <a:xfrm>
            <a:off x="85250" y="160690"/>
            <a:ext cx="3991898" cy="2492199"/>
          </a:xfrm>
          <a:prstGeom prst="rect">
            <a:avLst/>
          </a:prstGeom>
        </p:spPr>
      </p:pic>
      <p:sp>
        <p:nvSpPr>
          <p:cNvPr id="11" name="TextBox 10">
            <a:extLst>
              <a:ext uri="{FF2B5EF4-FFF2-40B4-BE49-F238E27FC236}">
                <a16:creationId xmlns:a16="http://schemas.microsoft.com/office/drawing/2014/main" id="{E4E36318-4910-A9D7-26FC-7096ADBEE1C5}"/>
              </a:ext>
            </a:extLst>
          </p:cNvPr>
          <p:cNvSpPr txBox="1"/>
          <p:nvPr/>
        </p:nvSpPr>
        <p:spPr>
          <a:xfrm>
            <a:off x="4162398" y="673348"/>
            <a:ext cx="10026127" cy="1565557"/>
          </a:xfrm>
          <a:prstGeom prst="rect">
            <a:avLst/>
          </a:prstGeom>
          <a:noFill/>
        </p:spPr>
        <p:txBody>
          <a:bodyPr wrap="square" rtlCol="0" anchor="ctr">
            <a:spAutoFit/>
          </a:bodyPr>
          <a:lstStyle/>
          <a:p>
            <a:pPr algn="ctr">
              <a:spcBef>
                <a:spcPts val="1010"/>
              </a:spcBef>
              <a:spcAft>
                <a:spcPts val="0"/>
              </a:spcAft>
            </a:pPr>
            <a:r>
              <a:rPr lang="en-US" sz="4370" b="1" dirty="0">
                <a:effectLst/>
                <a:latin typeface="Playfair Display" panose="00000500000000000000" pitchFamily="2" charset="0"/>
                <a:ea typeface="Times New Roman" panose="02020603050405020304" pitchFamily="18" charset="0"/>
              </a:rPr>
              <a:t>DEPARTMENT OF COMPUTER </a:t>
            </a:r>
          </a:p>
          <a:p>
            <a:pPr algn="ctr">
              <a:spcBef>
                <a:spcPts val="1010"/>
              </a:spcBef>
              <a:spcAft>
                <a:spcPts val="0"/>
              </a:spcAft>
            </a:pPr>
            <a:r>
              <a:rPr lang="en-US" sz="4370" b="1" dirty="0">
                <a:effectLst/>
                <a:latin typeface="Playfair Display" panose="00000500000000000000" pitchFamily="2" charset="0"/>
                <a:ea typeface="Times New Roman" panose="02020603050405020304" pitchFamily="18" charset="0"/>
              </a:rPr>
              <a:t>ENGINEERING AND APPLICATIONS</a:t>
            </a:r>
            <a:endParaRPr lang="en-IN" sz="4370" b="1" dirty="0">
              <a:effectLst/>
              <a:latin typeface="Playfair Display" panose="00000500000000000000" pitchFamily="2" charset="0"/>
              <a:ea typeface="Times New Roman" panose="02020603050405020304" pitchFamily="18" charset="0"/>
            </a:endParaRPr>
          </a:p>
        </p:txBody>
      </p:sp>
      <p:sp>
        <p:nvSpPr>
          <p:cNvPr id="12" name="TextBox 11">
            <a:extLst>
              <a:ext uri="{FF2B5EF4-FFF2-40B4-BE49-F238E27FC236}">
                <a16:creationId xmlns:a16="http://schemas.microsoft.com/office/drawing/2014/main" id="{EE04A991-7DFD-228C-521D-93F298EB3DC6}"/>
              </a:ext>
            </a:extLst>
          </p:cNvPr>
          <p:cNvSpPr txBox="1"/>
          <p:nvPr/>
        </p:nvSpPr>
        <p:spPr>
          <a:xfrm>
            <a:off x="376518" y="3826934"/>
            <a:ext cx="3416549" cy="2941767"/>
          </a:xfrm>
          <a:prstGeom prst="rect">
            <a:avLst/>
          </a:prstGeom>
          <a:noFill/>
        </p:spPr>
        <p:txBody>
          <a:bodyPr wrap="square" rtlCol="0">
            <a:spAutoFit/>
          </a:bodyPr>
          <a:lstStyle/>
          <a:p>
            <a:pPr>
              <a:lnSpc>
                <a:spcPct val="200000"/>
              </a:lnSpc>
            </a:pPr>
            <a:r>
              <a:rPr lang="en-IN" sz="2400" b="1" dirty="0">
                <a:latin typeface="Open Sans" panose="020B0606030504020204" pitchFamily="34" charset="0"/>
                <a:ea typeface="Open Sans" panose="020B0606030504020204" pitchFamily="34" charset="0"/>
                <a:cs typeface="Open Sans" panose="020B0606030504020204" pitchFamily="34" charset="0"/>
              </a:rPr>
              <a:t>Akshat Maheswari </a:t>
            </a:r>
          </a:p>
          <a:p>
            <a:pPr>
              <a:lnSpc>
                <a:spcPct val="200000"/>
              </a:lnSpc>
            </a:pPr>
            <a:r>
              <a:rPr lang="en-IN" sz="2400" b="1" dirty="0">
                <a:latin typeface="Open Sans" panose="020B0606030504020204" pitchFamily="34" charset="0"/>
                <a:ea typeface="Open Sans" panose="020B0606030504020204" pitchFamily="34" charset="0"/>
                <a:cs typeface="Open Sans" panose="020B0606030504020204" pitchFamily="34" charset="0"/>
              </a:rPr>
              <a:t>Pankaj Ajmera </a:t>
            </a:r>
          </a:p>
          <a:p>
            <a:pPr>
              <a:lnSpc>
                <a:spcPct val="200000"/>
              </a:lnSpc>
            </a:pPr>
            <a:r>
              <a:rPr lang="en-IN" sz="2400" b="1" dirty="0">
                <a:latin typeface="Open Sans" panose="020B0606030504020204" pitchFamily="34" charset="0"/>
                <a:ea typeface="Open Sans" panose="020B0606030504020204" pitchFamily="34" charset="0"/>
                <a:cs typeface="Open Sans" panose="020B0606030504020204" pitchFamily="34" charset="0"/>
              </a:rPr>
              <a:t>Rishit Gupta</a:t>
            </a:r>
          </a:p>
          <a:p>
            <a:pPr>
              <a:lnSpc>
                <a:spcPct val="200000"/>
              </a:lnSpc>
            </a:pPr>
            <a:r>
              <a:rPr lang="en-IN" sz="2400" b="1" dirty="0">
                <a:latin typeface="Open Sans" panose="020B0606030504020204" pitchFamily="34" charset="0"/>
                <a:ea typeface="Open Sans" panose="020B0606030504020204" pitchFamily="34" charset="0"/>
                <a:cs typeface="Open Sans" panose="020B0606030504020204" pitchFamily="34" charset="0"/>
              </a:rPr>
              <a:t>Sudhanshu Tripathi</a:t>
            </a:r>
          </a:p>
        </p:txBody>
      </p:sp>
      <p:sp>
        <p:nvSpPr>
          <p:cNvPr id="13" name="TextBox 12">
            <a:extLst>
              <a:ext uri="{FF2B5EF4-FFF2-40B4-BE49-F238E27FC236}">
                <a16:creationId xmlns:a16="http://schemas.microsoft.com/office/drawing/2014/main" id="{CA2CD80F-AF39-E917-A026-486B31BACADE}"/>
              </a:ext>
            </a:extLst>
          </p:cNvPr>
          <p:cNvSpPr txBox="1"/>
          <p:nvPr/>
        </p:nvSpPr>
        <p:spPr>
          <a:xfrm>
            <a:off x="1032734" y="2796459"/>
            <a:ext cx="12096244" cy="1437317"/>
          </a:xfrm>
          <a:prstGeom prst="rect">
            <a:avLst/>
          </a:prstGeom>
          <a:noFill/>
        </p:spPr>
        <p:txBody>
          <a:bodyPr wrap="square" rtlCol="0" anchor="ctr">
            <a:spAutoFit/>
          </a:bodyPr>
          <a:lstStyle/>
          <a:p>
            <a:r>
              <a:rPr lang="en-US" sz="4370" b="1" dirty="0">
                <a:solidFill>
                  <a:srgbClr val="101014"/>
                </a:solidFill>
                <a:latin typeface="Playfair Display" panose="00000500000000000000" pitchFamily="2" charset="0"/>
                <a:ea typeface="Playfair Display" pitchFamily="34" charset="-122"/>
                <a:cs typeface="Playfair Display" pitchFamily="34" charset="-120"/>
              </a:rPr>
              <a:t>Air Tracker : Your Ultimate Flight Companion</a:t>
            </a:r>
            <a:endParaRPr lang="en-US" sz="4370" dirty="0">
              <a:latin typeface="Playfair Display" panose="00000500000000000000" pitchFamily="2" charset="0"/>
            </a:endParaRPr>
          </a:p>
          <a:p>
            <a:endParaRPr lang="en-IN" sz="4370" dirty="0">
              <a:latin typeface="Playfair Display" panose="00000500000000000000" pitchFamily="2" charset="0"/>
            </a:endParaRPr>
          </a:p>
        </p:txBody>
      </p:sp>
      <p:pic>
        <p:nvPicPr>
          <p:cNvPr id="15" name="Picture 14">
            <a:extLst>
              <a:ext uri="{FF2B5EF4-FFF2-40B4-BE49-F238E27FC236}">
                <a16:creationId xmlns:a16="http://schemas.microsoft.com/office/drawing/2014/main" id="{46605CBB-8F57-5AD7-3673-D389628936EF}"/>
              </a:ext>
            </a:extLst>
          </p:cNvPr>
          <p:cNvPicPr>
            <a:picLocks noChangeAspect="1"/>
          </p:cNvPicPr>
          <p:nvPr/>
        </p:nvPicPr>
        <p:blipFill>
          <a:blip r:embed="rId4"/>
          <a:stretch>
            <a:fillRect/>
          </a:stretch>
        </p:blipFill>
        <p:spPr>
          <a:xfrm>
            <a:off x="6096000" y="3826934"/>
            <a:ext cx="8157881" cy="3531562"/>
          </a:xfrm>
          <a:prstGeom prst="rect">
            <a:avLst/>
          </a:prstGeom>
        </p:spPr>
      </p:pic>
    </p:spTree>
    <p:extLst>
      <p:ext uri="{BB962C8B-B14F-4D97-AF65-F5344CB8AC3E}">
        <p14:creationId xmlns:p14="http://schemas.microsoft.com/office/powerpoint/2010/main" val="3580028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2325"/>
            <a:ext cx="14630400" cy="8229600"/>
          </a:xfrm>
          <a:prstGeom prst="rect">
            <a:avLst/>
          </a:prstGeom>
          <a:solidFill>
            <a:srgbClr val="F3F3F7"/>
          </a:solidFill>
          <a:ln/>
        </p:spPr>
        <p:txBody>
          <a:bodyPr/>
          <a:lstStyle/>
          <a:p>
            <a:endParaRPr lang="en-IN" dirty="0"/>
          </a:p>
        </p:txBody>
      </p:sp>
      <p:sp>
        <p:nvSpPr>
          <p:cNvPr id="4" name="Text 2"/>
          <p:cNvSpPr/>
          <p:nvPr/>
        </p:nvSpPr>
        <p:spPr>
          <a:xfrm>
            <a:off x="2037993" y="802677"/>
            <a:ext cx="4443889"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Results</a:t>
            </a:r>
            <a:endParaRPr lang="en-US" sz="4374" dirty="0">
              <a:effectLst>
                <a:outerShdw blurRad="38100" dist="38100" dir="2700000" algn="tl">
                  <a:srgbClr val="000000">
                    <a:alpha val="43137"/>
                  </a:srgbClr>
                </a:outerShdw>
              </a:effectLst>
            </a:endParaRPr>
          </a:p>
        </p:txBody>
      </p:sp>
      <p:sp>
        <p:nvSpPr>
          <p:cNvPr id="6" name="Text 3"/>
          <p:cNvSpPr/>
          <p:nvPr/>
        </p:nvSpPr>
        <p:spPr>
          <a:xfrm>
            <a:off x="2037993" y="4668203"/>
            <a:ext cx="3295888" cy="694373"/>
          </a:xfrm>
          <a:prstGeom prst="rect">
            <a:avLst/>
          </a:prstGeom>
          <a:noFill/>
          <a:ln/>
        </p:spPr>
        <p:txBody>
          <a:bodyPr wrap="square" rtlCol="0" anchor="t"/>
          <a:lstStyle/>
          <a:p>
            <a:pPr marL="0" indent="0" algn="l">
              <a:lnSpc>
                <a:spcPts val="2734"/>
              </a:lnSpc>
              <a:buNone/>
            </a:pPr>
            <a:endParaRPr lang="en-US" sz="2187" dirty="0"/>
          </a:p>
        </p:txBody>
      </p:sp>
      <p:sp>
        <p:nvSpPr>
          <p:cNvPr id="7" name="Text 4"/>
          <p:cNvSpPr/>
          <p:nvPr/>
        </p:nvSpPr>
        <p:spPr>
          <a:xfrm>
            <a:off x="2037993" y="5584746"/>
            <a:ext cx="3295888" cy="1421606"/>
          </a:xfrm>
          <a:prstGeom prst="rect">
            <a:avLst/>
          </a:prstGeom>
          <a:noFill/>
          <a:ln/>
        </p:spPr>
        <p:txBody>
          <a:bodyPr wrap="square" rtlCol="0" anchor="t"/>
          <a:lstStyle/>
          <a:p>
            <a:pPr marL="0" indent="0" algn="l">
              <a:lnSpc>
                <a:spcPts val="2799"/>
              </a:lnSpc>
              <a:buNone/>
            </a:pPr>
            <a:endParaRPr lang="en-US" sz="1750" dirty="0"/>
          </a:p>
        </p:txBody>
      </p:sp>
      <p:sp>
        <p:nvSpPr>
          <p:cNvPr id="9" name="Text 5"/>
          <p:cNvSpPr/>
          <p:nvPr/>
        </p:nvSpPr>
        <p:spPr>
          <a:xfrm>
            <a:off x="5667137" y="4668322"/>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5667137" y="5237678"/>
            <a:ext cx="3296007" cy="1421606"/>
          </a:xfrm>
          <a:prstGeom prst="rect">
            <a:avLst/>
          </a:prstGeom>
          <a:noFill/>
          <a:ln/>
        </p:spPr>
        <p:txBody>
          <a:bodyPr wrap="square" rtlCol="0" anchor="t"/>
          <a:lstStyle/>
          <a:p>
            <a:pPr marL="0" indent="0" algn="l">
              <a:lnSpc>
                <a:spcPts val="2799"/>
              </a:lnSpc>
              <a:buNone/>
            </a:pPr>
            <a:endParaRPr lang="en-US" sz="1750" dirty="0"/>
          </a:p>
        </p:txBody>
      </p:sp>
      <p:sp>
        <p:nvSpPr>
          <p:cNvPr id="12" name="Text 7"/>
          <p:cNvSpPr/>
          <p:nvPr/>
        </p:nvSpPr>
        <p:spPr>
          <a:xfrm>
            <a:off x="9296400" y="4668322"/>
            <a:ext cx="2221944" cy="347186"/>
          </a:xfrm>
          <a:prstGeom prst="rect">
            <a:avLst/>
          </a:prstGeom>
          <a:noFill/>
          <a:ln/>
        </p:spPr>
        <p:txBody>
          <a:bodyPr wrap="none" rtlCol="0" anchor="t"/>
          <a:lstStyle/>
          <a:p>
            <a:pPr marL="0" indent="0" algn="l">
              <a:lnSpc>
                <a:spcPts val="2734"/>
              </a:lnSpc>
              <a:buNone/>
            </a:pPr>
            <a:endParaRPr lang="en-US" sz="2187" dirty="0"/>
          </a:p>
        </p:txBody>
      </p:sp>
      <p:sp>
        <p:nvSpPr>
          <p:cNvPr id="13" name="Text 8"/>
          <p:cNvSpPr/>
          <p:nvPr/>
        </p:nvSpPr>
        <p:spPr>
          <a:xfrm>
            <a:off x="9296400" y="5237678"/>
            <a:ext cx="3296007" cy="1777008"/>
          </a:xfrm>
          <a:prstGeom prst="rect">
            <a:avLst/>
          </a:prstGeom>
          <a:noFill/>
          <a:ln/>
        </p:spPr>
        <p:txBody>
          <a:bodyPr wrap="square" rtlCol="0" anchor="t"/>
          <a:lstStyle/>
          <a:p>
            <a:pPr marL="0" indent="0" algn="l">
              <a:lnSpc>
                <a:spcPts val="2799"/>
              </a:lnSpc>
              <a:buNone/>
            </a:pPr>
            <a:endParaRPr lang="en-US" sz="1750" dirty="0"/>
          </a:p>
        </p:txBody>
      </p:sp>
      <p:sp>
        <p:nvSpPr>
          <p:cNvPr id="8" name="TextBox 7">
            <a:extLst>
              <a:ext uri="{FF2B5EF4-FFF2-40B4-BE49-F238E27FC236}">
                <a16:creationId xmlns:a16="http://schemas.microsoft.com/office/drawing/2014/main" id="{48CEDACE-8C72-30DE-A4BD-91BE1A4EA564}"/>
              </a:ext>
            </a:extLst>
          </p:cNvPr>
          <p:cNvSpPr txBox="1"/>
          <p:nvPr/>
        </p:nvSpPr>
        <p:spPr>
          <a:xfrm>
            <a:off x="879782" y="4860056"/>
            <a:ext cx="12990551" cy="1938992"/>
          </a:xfrm>
          <a:prstGeom prst="rect">
            <a:avLst/>
          </a:prstGeom>
          <a:noFill/>
        </p:spPr>
        <p:txBody>
          <a:bodyPr wrap="square" rtlCol="0">
            <a:spAutoFit/>
          </a:bodyPr>
          <a:lstStyle/>
          <a:p>
            <a:r>
              <a:rPr lang="en-US" sz="24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The </a:t>
            </a:r>
            <a:r>
              <a:rPr lang="en-US" sz="2400" b="1"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AirTracker project</a:t>
            </a:r>
            <a:r>
              <a:rPr lang="en-US" sz="24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 aims to provide users with a platform to search for the cheapest flights and track ticket prices. The project is designed to be user-friendly and accessible to everyone. With the help of AirTracker, users can easily compare prices and find the best deals available. </a:t>
            </a:r>
            <a:r>
              <a:rPr lang="en-US" sz="2400" b="0" i="0" dirty="0">
                <a:effectLst/>
                <a:latin typeface="Open Sans" panose="020B0606030504020204" pitchFamily="34" charset="0"/>
                <a:ea typeface="Open Sans" panose="020B0606030504020204" pitchFamily="34" charset="0"/>
                <a:cs typeface="Open Sans" panose="020B0606030504020204" pitchFamily="34" charset="0"/>
              </a:rPr>
              <a:t>The application will also provide notifications when prices change, ensuring that users never miss out on a good deal</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4" name="Picture 13">
            <a:extLst>
              <a:ext uri="{FF2B5EF4-FFF2-40B4-BE49-F238E27FC236}">
                <a16:creationId xmlns:a16="http://schemas.microsoft.com/office/drawing/2014/main" id="{99623279-EC93-0D3C-CDB8-50BCE6B37E3D}"/>
              </a:ext>
            </a:extLst>
          </p:cNvPr>
          <p:cNvPicPr>
            <a:picLocks noChangeAspect="1"/>
          </p:cNvPicPr>
          <p:nvPr/>
        </p:nvPicPr>
        <p:blipFill>
          <a:blip r:embed="rId3"/>
          <a:stretch>
            <a:fillRect/>
          </a:stretch>
        </p:blipFill>
        <p:spPr>
          <a:xfrm>
            <a:off x="7772400" y="1720173"/>
            <a:ext cx="6097933" cy="2817328"/>
          </a:xfrm>
          <a:prstGeom prst="rect">
            <a:avLst/>
          </a:prstGeom>
        </p:spPr>
      </p:pic>
      <p:pic>
        <p:nvPicPr>
          <p:cNvPr id="16" name="Picture 15">
            <a:extLst>
              <a:ext uri="{FF2B5EF4-FFF2-40B4-BE49-F238E27FC236}">
                <a16:creationId xmlns:a16="http://schemas.microsoft.com/office/drawing/2014/main" id="{943E1FAE-44A0-3C04-8BCF-B4EFA1328C7A}"/>
              </a:ext>
            </a:extLst>
          </p:cNvPr>
          <p:cNvPicPr>
            <a:picLocks noChangeAspect="1"/>
          </p:cNvPicPr>
          <p:nvPr/>
        </p:nvPicPr>
        <p:blipFill>
          <a:blip r:embed="rId4"/>
          <a:stretch>
            <a:fillRect/>
          </a:stretch>
        </p:blipFill>
        <p:spPr>
          <a:xfrm>
            <a:off x="879782" y="1719220"/>
            <a:ext cx="5978218" cy="296228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3F3F7">
              <a:alpha val="85000"/>
            </a:srgbClr>
          </a:solidFill>
          <a:ln/>
        </p:spPr>
        <p:txBody>
          <a:bodyPr/>
          <a:lstStyle/>
          <a:p>
            <a:endParaRPr lang="en-IN" dirty="0"/>
          </a:p>
        </p:txBody>
      </p:sp>
      <p:sp>
        <p:nvSpPr>
          <p:cNvPr id="6" name="Text 3"/>
          <p:cNvSpPr/>
          <p:nvPr/>
        </p:nvSpPr>
        <p:spPr>
          <a:xfrm>
            <a:off x="2037993" y="1773793"/>
            <a:ext cx="4443889"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Challenges</a:t>
            </a:r>
            <a:r>
              <a:rPr lang="en-US" sz="4374" b="1" dirty="0">
                <a:solidFill>
                  <a:srgbClr val="101014"/>
                </a:solidFill>
                <a:latin typeface="Playfair Display" pitchFamily="34" charset="0"/>
                <a:ea typeface="Playfair Display" pitchFamily="34" charset="-122"/>
                <a:cs typeface="Playfair Display" pitchFamily="34" charset="-120"/>
              </a:rPr>
              <a:t> </a:t>
            </a: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Faced</a:t>
            </a:r>
            <a:endParaRPr lang="en-US" sz="4374" dirty="0">
              <a:effectLst>
                <a:outerShdw blurRad="38100" dist="38100" dir="2700000" algn="tl">
                  <a:srgbClr val="000000">
                    <a:alpha val="43137"/>
                  </a:srgbClr>
                </a:outerShdw>
              </a:effectLst>
            </a:endParaRPr>
          </a:p>
        </p:txBody>
      </p:sp>
      <p:sp>
        <p:nvSpPr>
          <p:cNvPr id="7" name="Shape 4"/>
          <p:cNvSpPr/>
          <p:nvPr/>
        </p:nvSpPr>
        <p:spPr>
          <a:xfrm>
            <a:off x="2037993" y="2975015"/>
            <a:ext cx="499943" cy="499943"/>
          </a:xfrm>
          <a:prstGeom prst="roundRect">
            <a:avLst>
              <a:gd name="adj" fmla="val 26667"/>
            </a:avLst>
          </a:prstGeom>
          <a:solidFill>
            <a:srgbClr val="E4E4ED"/>
          </a:solidFill>
          <a:ln/>
        </p:spPr>
      </p:sp>
      <p:sp>
        <p:nvSpPr>
          <p:cNvPr id="8" name="Text 5"/>
          <p:cNvSpPr/>
          <p:nvPr/>
        </p:nvSpPr>
        <p:spPr>
          <a:xfrm>
            <a:off x="2223135" y="3016687"/>
            <a:ext cx="12954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1</a:t>
            </a:r>
            <a:endParaRPr lang="en-US" sz="2624" dirty="0"/>
          </a:p>
        </p:txBody>
      </p:sp>
      <p:sp>
        <p:nvSpPr>
          <p:cNvPr id="9" name="Text 6"/>
          <p:cNvSpPr/>
          <p:nvPr/>
        </p:nvSpPr>
        <p:spPr>
          <a:xfrm>
            <a:off x="2760107" y="3051334"/>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Data Integration</a:t>
            </a:r>
            <a:endParaRPr lang="en-US" sz="2187" dirty="0"/>
          </a:p>
        </p:txBody>
      </p:sp>
      <p:sp>
        <p:nvSpPr>
          <p:cNvPr id="10" name="Text 7"/>
          <p:cNvSpPr/>
          <p:nvPr/>
        </p:nvSpPr>
        <p:spPr>
          <a:xfrm>
            <a:off x="2760107" y="3620691"/>
            <a:ext cx="2647950" cy="2132409"/>
          </a:xfrm>
          <a:prstGeom prst="rect">
            <a:avLst/>
          </a:prstGeom>
          <a:noFill/>
          <a:ln/>
        </p:spPr>
        <p:txBody>
          <a:bodyPr wrap="square" rtlCol="0" anchor="t"/>
          <a:lstStyle/>
          <a:p>
            <a:pPr marL="0" indent="0">
              <a:lnSpc>
                <a:spcPts val="2799"/>
              </a:lnSpc>
              <a:buNone/>
            </a:pPr>
            <a:r>
              <a:rPr lang="en-US" sz="2000" dirty="0">
                <a:solidFill>
                  <a:srgbClr val="39393C"/>
                </a:solidFill>
                <a:latin typeface="Open Sans" pitchFamily="34" charset="0"/>
                <a:ea typeface="Open Sans" pitchFamily="34" charset="-122"/>
                <a:cs typeface="Open Sans" pitchFamily="34" charset="-120"/>
              </a:rPr>
              <a:t>Integrating data from multiple sources and APIs proved to be challenging, but we were able to develop a streamlined process.</a:t>
            </a:r>
            <a:endParaRPr lang="en-US" sz="2000" dirty="0"/>
          </a:p>
        </p:txBody>
      </p:sp>
      <p:sp>
        <p:nvSpPr>
          <p:cNvPr id="11" name="Shape 8"/>
          <p:cNvSpPr/>
          <p:nvPr/>
        </p:nvSpPr>
        <p:spPr>
          <a:xfrm>
            <a:off x="5630228" y="2975015"/>
            <a:ext cx="499943" cy="499943"/>
          </a:xfrm>
          <a:prstGeom prst="roundRect">
            <a:avLst>
              <a:gd name="adj" fmla="val 26667"/>
            </a:avLst>
          </a:prstGeom>
          <a:solidFill>
            <a:srgbClr val="E4E4ED"/>
          </a:solidFill>
          <a:ln/>
        </p:spPr>
      </p:sp>
      <p:sp>
        <p:nvSpPr>
          <p:cNvPr id="12" name="Text 9"/>
          <p:cNvSpPr/>
          <p:nvPr/>
        </p:nvSpPr>
        <p:spPr>
          <a:xfrm>
            <a:off x="5792510" y="3016687"/>
            <a:ext cx="17526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2</a:t>
            </a:r>
            <a:endParaRPr lang="en-US" sz="2624" dirty="0"/>
          </a:p>
        </p:txBody>
      </p:sp>
      <p:sp>
        <p:nvSpPr>
          <p:cNvPr id="13" name="Text 10"/>
          <p:cNvSpPr/>
          <p:nvPr/>
        </p:nvSpPr>
        <p:spPr>
          <a:xfrm>
            <a:off x="6352342" y="3051334"/>
            <a:ext cx="2647950" cy="694373"/>
          </a:xfrm>
          <a:prstGeom prst="rect">
            <a:avLst/>
          </a:prstGeom>
          <a:noFill/>
          <a:ln/>
        </p:spPr>
        <p:txBody>
          <a:bodyPr wrap="squar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API </a:t>
            </a:r>
            <a:endParaRPr lang="en-US" sz="2187" dirty="0"/>
          </a:p>
        </p:txBody>
      </p:sp>
      <p:sp>
        <p:nvSpPr>
          <p:cNvPr id="14" name="Text 11"/>
          <p:cNvSpPr/>
          <p:nvPr/>
        </p:nvSpPr>
        <p:spPr>
          <a:xfrm>
            <a:off x="6352342" y="3967877"/>
            <a:ext cx="2647950" cy="2132409"/>
          </a:xfrm>
          <a:prstGeom prst="rect">
            <a:avLst/>
          </a:prstGeom>
          <a:noFill/>
          <a:ln/>
        </p:spPr>
        <p:txBody>
          <a:bodyPr wrap="square" rtlCol="0" anchor="t"/>
          <a:lstStyle/>
          <a:p>
            <a:pPr marL="0" indent="0">
              <a:lnSpc>
                <a:spcPts val="2799"/>
              </a:lnSpc>
              <a:buNone/>
            </a:pPr>
            <a:r>
              <a:rPr lang="en-US" sz="2000" dirty="0">
                <a:solidFill>
                  <a:srgbClr val="39393C"/>
                </a:solidFill>
                <a:latin typeface="Open Sans" pitchFamily="34" charset="0"/>
                <a:ea typeface="Open Sans" pitchFamily="34" charset="-122"/>
                <a:cs typeface="Open Sans" pitchFamily="34" charset="-120"/>
              </a:rPr>
              <a:t>Finding free testing APIs and then handling the APIs .</a:t>
            </a:r>
          </a:p>
          <a:p>
            <a:pPr marL="0" indent="0">
              <a:lnSpc>
                <a:spcPts val="2799"/>
              </a:lnSpc>
              <a:buNone/>
            </a:pPr>
            <a:r>
              <a:rPr lang="en-US" sz="2000" dirty="0">
                <a:solidFill>
                  <a:srgbClr val="39393C"/>
                </a:solidFill>
                <a:latin typeface="Open Sans" pitchFamily="34" charset="0"/>
                <a:ea typeface="Open Sans" pitchFamily="34" charset="-122"/>
                <a:cs typeface="Open Sans" pitchFamily="34" charset="-120"/>
              </a:rPr>
              <a:t>Connecting with the front – end to show results.</a:t>
            </a:r>
            <a:endParaRPr lang="en-US" sz="2000" dirty="0"/>
          </a:p>
        </p:txBody>
      </p:sp>
      <p:sp>
        <p:nvSpPr>
          <p:cNvPr id="15" name="Shape 12"/>
          <p:cNvSpPr/>
          <p:nvPr/>
        </p:nvSpPr>
        <p:spPr>
          <a:xfrm>
            <a:off x="9222462" y="2975015"/>
            <a:ext cx="499943" cy="499943"/>
          </a:xfrm>
          <a:prstGeom prst="roundRect">
            <a:avLst>
              <a:gd name="adj" fmla="val 26667"/>
            </a:avLst>
          </a:prstGeom>
          <a:solidFill>
            <a:srgbClr val="E4E4ED"/>
          </a:solidFill>
          <a:ln/>
        </p:spPr>
      </p:sp>
      <p:sp>
        <p:nvSpPr>
          <p:cNvPr id="16" name="Text 13"/>
          <p:cNvSpPr/>
          <p:nvPr/>
        </p:nvSpPr>
        <p:spPr>
          <a:xfrm>
            <a:off x="9392364" y="3016687"/>
            <a:ext cx="16002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3</a:t>
            </a:r>
            <a:endParaRPr lang="en-US" sz="2624" dirty="0"/>
          </a:p>
        </p:txBody>
      </p:sp>
      <p:sp>
        <p:nvSpPr>
          <p:cNvPr id="17" name="Text 14"/>
          <p:cNvSpPr/>
          <p:nvPr/>
        </p:nvSpPr>
        <p:spPr>
          <a:xfrm>
            <a:off x="9944576" y="3051334"/>
            <a:ext cx="2647950" cy="694373"/>
          </a:xfrm>
          <a:prstGeom prst="rect">
            <a:avLst/>
          </a:prstGeom>
          <a:noFill/>
          <a:ln/>
        </p:spPr>
        <p:txBody>
          <a:bodyPr wrap="squar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User Interface Design</a:t>
            </a:r>
            <a:endParaRPr lang="en-US" sz="2187" dirty="0"/>
          </a:p>
        </p:txBody>
      </p:sp>
      <p:sp>
        <p:nvSpPr>
          <p:cNvPr id="18" name="Text 15"/>
          <p:cNvSpPr/>
          <p:nvPr/>
        </p:nvSpPr>
        <p:spPr>
          <a:xfrm>
            <a:off x="9944576" y="3967877"/>
            <a:ext cx="2647950" cy="2487811"/>
          </a:xfrm>
          <a:prstGeom prst="rect">
            <a:avLst/>
          </a:prstGeom>
          <a:noFill/>
          <a:ln/>
        </p:spPr>
        <p:txBody>
          <a:bodyPr wrap="square" rtlCol="0" anchor="t"/>
          <a:lstStyle/>
          <a:p>
            <a:pPr marL="0" indent="0">
              <a:lnSpc>
                <a:spcPts val="2799"/>
              </a:lnSpc>
              <a:buNone/>
            </a:pPr>
            <a:r>
              <a:rPr lang="en-US" sz="2000" dirty="0">
                <a:solidFill>
                  <a:srgbClr val="39393C"/>
                </a:solidFill>
                <a:latin typeface="Open Sans" pitchFamily="34" charset="0"/>
                <a:ea typeface="Open Sans" pitchFamily="34" charset="-122"/>
                <a:cs typeface="Open Sans" pitchFamily="34" charset="-120"/>
              </a:rPr>
              <a:t>Creating a user-friendly interface that was also visually appealing required significant collaboration between our developers and designers.</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30433"/>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14630400" cy="2666286"/>
          </a:xfrm>
          <a:prstGeom prst="rect">
            <a:avLst/>
          </a:prstGeom>
        </p:spPr>
      </p:pic>
      <p:sp>
        <p:nvSpPr>
          <p:cNvPr id="5" name="Text 2"/>
          <p:cNvSpPr/>
          <p:nvPr/>
        </p:nvSpPr>
        <p:spPr>
          <a:xfrm>
            <a:off x="2249091" y="3252787"/>
            <a:ext cx="4266128" cy="666512"/>
          </a:xfrm>
          <a:prstGeom prst="rect">
            <a:avLst/>
          </a:prstGeom>
          <a:noFill/>
          <a:ln/>
        </p:spPr>
        <p:txBody>
          <a:bodyPr wrap="none" rtlCol="0" anchor="t"/>
          <a:lstStyle/>
          <a:p>
            <a:pPr marL="0" indent="0">
              <a:lnSpc>
                <a:spcPts val="5249"/>
              </a:lnSpc>
              <a:buNone/>
            </a:pPr>
            <a:r>
              <a:rPr lang="en-US" sz="4199"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Future</a:t>
            </a:r>
            <a:r>
              <a:rPr lang="en-US" sz="4199" b="1" dirty="0">
                <a:solidFill>
                  <a:srgbClr val="101014"/>
                </a:solidFill>
                <a:latin typeface="Playfair Display" pitchFamily="34" charset="0"/>
                <a:ea typeface="Playfair Display" pitchFamily="34" charset="-122"/>
                <a:cs typeface="Playfair Display" pitchFamily="34" charset="-120"/>
              </a:rPr>
              <a:t> </a:t>
            </a:r>
            <a:r>
              <a:rPr lang="en-US" sz="4199"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Work</a:t>
            </a:r>
            <a:endParaRPr lang="en-US" sz="4199" dirty="0">
              <a:effectLst>
                <a:outerShdw blurRad="38100" dist="38100" dir="2700000" algn="tl">
                  <a:srgbClr val="000000">
                    <a:alpha val="43137"/>
                  </a:srgbClr>
                </a:outerShdw>
              </a:effectLst>
            </a:endParaRPr>
          </a:p>
        </p:txBody>
      </p:sp>
      <p:sp>
        <p:nvSpPr>
          <p:cNvPr id="6" name="Shape 3"/>
          <p:cNvSpPr/>
          <p:nvPr/>
        </p:nvSpPr>
        <p:spPr>
          <a:xfrm>
            <a:off x="7293888" y="4239220"/>
            <a:ext cx="42624" cy="3404711"/>
          </a:xfrm>
          <a:prstGeom prst="rect">
            <a:avLst/>
          </a:prstGeom>
          <a:solidFill>
            <a:srgbClr val="E4E4ED"/>
          </a:solidFill>
          <a:ln/>
        </p:spPr>
      </p:sp>
      <p:sp>
        <p:nvSpPr>
          <p:cNvPr id="7" name="Shape 4"/>
          <p:cNvSpPr/>
          <p:nvPr/>
        </p:nvSpPr>
        <p:spPr>
          <a:xfrm>
            <a:off x="7555170" y="4624388"/>
            <a:ext cx="746522" cy="42624"/>
          </a:xfrm>
          <a:prstGeom prst="rect">
            <a:avLst/>
          </a:prstGeom>
          <a:solidFill>
            <a:srgbClr val="E4E4ED"/>
          </a:solidFill>
          <a:ln/>
        </p:spPr>
      </p:sp>
      <p:sp>
        <p:nvSpPr>
          <p:cNvPr id="8" name="Shape 5"/>
          <p:cNvSpPr/>
          <p:nvPr/>
        </p:nvSpPr>
        <p:spPr>
          <a:xfrm>
            <a:off x="7075230" y="4405789"/>
            <a:ext cx="479941" cy="479941"/>
          </a:xfrm>
          <a:prstGeom prst="roundRect">
            <a:avLst>
              <a:gd name="adj" fmla="val 26667"/>
            </a:avLst>
          </a:prstGeom>
          <a:solidFill>
            <a:srgbClr val="E4E4ED"/>
          </a:solidFill>
          <a:ln/>
        </p:spPr>
      </p:sp>
      <p:sp>
        <p:nvSpPr>
          <p:cNvPr id="9" name="Text 6"/>
          <p:cNvSpPr/>
          <p:nvPr/>
        </p:nvSpPr>
        <p:spPr>
          <a:xfrm>
            <a:off x="7254180" y="4445794"/>
            <a:ext cx="121920" cy="399812"/>
          </a:xfrm>
          <a:prstGeom prst="rect">
            <a:avLst/>
          </a:prstGeom>
          <a:noFill/>
          <a:ln/>
        </p:spPr>
        <p:txBody>
          <a:bodyPr wrap="none" rtlCol="0" anchor="t"/>
          <a:lstStyle/>
          <a:p>
            <a:pPr marL="0" indent="0" algn="ctr">
              <a:lnSpc>
                <a:spcPts val="3149"/>
              </a:lnSpc>
              <a:buNone/>
            </a:pPr>
            <a:r>
              <a:rPr lang="en-US" sz="2519" b="1" dirty="0">
                <a:solidFill>
                  <a:srgbClr val="101014"/>
                </a:solidFill>
                <a:latin typeface="Playfair Display" pitchFamily="34" charset="0"/>
                <a:ea typeface="Playfair Display" pitchFamily="34" charset="-122"/>
                <a:cs typeface="Playfair Display" pitchFamily="34" charset="-120"/>
              </a:rPr>
              <a:t>1</a:t>
            </a:r>
            <a:endParaRPr lang="en-US" sz="2519" dirty="0"/>
          </a:p>
        </p:txBody>
      </p:sp>
      <p:sp>
        <p:nvSpPr>
          <p:cNvPr id="10" name="Text 7"/>
          <p:cNvSpPr/>
          <p:nvPr/>
        </p:nvSpPr>
        <p:spPr>
          <a:xfrm>
            <a:off x="8488323" y="4452461"/>
            <a:ext cx="3025140" cy="333137"/>
          </a:xfrm>
          <a:prstGeom prst="rect">
            <a:avLst/>
          </a:prstGeom>
          <a:noFill/>
          <a:ln/>
        </p:spPr>
        <p:txBody>
          <a:bodyPr wrap="none" rtlCol="0" anchor="t"/>
          <a:lstStyle/>
          <a:p>
            <a:pPr marL="0" indent="0" algn="l">
              <a:lnSpc>
                <a:spcPts val="2624"/>
              </a:lnSpc>
              <a:buNone/>
            </a:pPr>
            <a:r>
              <a:rPr lang="en-US" sz="2100" b="1" dirty="0">
                <a:solidFill>
                  <a:srgbClr val="101014"/>
                </a:solidFill>
                <a:latin typeface="Playfair Display" pitchFamily="34" charset="0"/>
                <a:ea typeface="Playfair Display" pitchFamily="34" charset="-122"/>
                <a:cs typeface="Playfair Display" pitchFamily="34" charset="-120"/>
              </a:rPr>
              <a:t>Multi-Language Support</a:t>
            </a:r>
            <a:endParaRPr lang="en-US" sz="2100" dirty="0"/>
          </a:p>
        </p:txBody>
      </p:sp>
      <p:sp>
        <p:nvSpPr>
          <p:cNvPr id="11" name="Text 8"/>
          <p:cNvSpPr/>
          <p:nvPr/>
        </p:nvSpPr>
        <p:spPr>
          <a:xfrm>
            <a:off x="8488323" y="4998839"/>
            <a:ext cx="3892987" cy="1024057"/>
          </a:xfrm>
          <a:prstGeom prst="rect">
            <a:avLst/>
          </a:prstGeom>
          <a:noFill/>
          <a:ln/>
        </p:spPr>
        <p:txBody>
          <a:bodyPr wrap="square" rtlCol="0" anchor="t"/>
          <a:lstStyle/>
          <a:p>
            <a:pPr marL="0" indent="0" algn="l">
              <a:lnSpc>
                <a:spcPts val="2687"/>
              </a:lnSpc>
              <a:buNone/>
            </a:pPr>
            <a:r>
              <a:rPr lang="en-US" sz="2000" dirty="0">
                <a:solidFill>
                  <a:srgbClr val="39393C"/>
                </a:solidFill>
                <a:latin typeface="Open Sans" pitchFamily="34" charset="0"/>
                <a:ea typeface="Open Sans" pitchFamily="34" charset="-122"/>
                <a:cs typeface="Open Sans" pitchFamily="34" charset="-120"/>
              </a:rPr>
              <a:t>We plan to implement multilingual support to expand our user base and cater to a wider market.</a:t>
            </a:r>
            <a:endParaRPr lang="en-US" sz="2000" dirty="0"/>
          </a:p>
        </p:txBody>
      </p:sp>
      <p:sp>
        <p:nvSpPr>
          <p:cNvPr id="12" name="Shape 9"/>
          <p:cNvSpPr/>
          <p:nvPr/>
        </p:nvSpPr>
        <p:spPr>
          <a:xfrm>
            <a:off x="6328708" y="5690830"/>
            <a:ext cx="746522" cy="42624"/>
          </a:xfrm>
          <a:prstGeom prst="rect">
            <a:avLst/>
          </a:prstGeom>
          <a:solidFill>
            <a:srgbClr val="E4E4ED"/>
          </a:solidFill>
          <a:ln/>
        </p:spPr>
      </p:sp>
      <p:sp>
        <p:nvSpPr>
          <p:cNvPr id="13" name="Shape 10"/>
          <p:cNvSpPr/>
          <p:nvPr/>
        </p:nvSpPr>
        <p:spPr>
          <a:xfrm>
            <a:off x="7075230" y="5472232"/>
            <a:ext cx="479941" cy="479941"/>
          </a:xfrm>
          <a:prstGeom prst="roundRect">
            <a:avLst>
              <a:gd name="adj" fmla="val 26667"/>
            </a:avLst>
          </a:prstGeom>
          <a:solidFill>
            <a:srgbClr val="E4E4ED"/>
          </a:solidFill>
          <a:ln/>
        </p:spPr>
      </p:sp>
      <p:sp>
        <p:nvSpPr>
          <p:cNvPr id="14" name="Text 11"/>
          <p:cNvSpPr/>
          <p:nvPr/>
        </p:nvSpPr>
        <p:spPr>
          <a:xfrm>
            <a:off x="7231320" y="5512237"/>
            <a:ext cx="167640" cy="399812"/>
          </a:xfrm>
          <a:prstGeom prst="rect">
            <a:avLst/>
          </a:prstGeom>
          <a:noFill/>
          <a:ln/>
        </p:spPr>
        <p:txBody>
          <a:bodyPr wrap="none" rtlCol="0" anchor="t"/>
          <a:lstStyle/>
          <a:p>
            <a:pPr marL="0" indent="0" algn="ctr">
              <a:lnSpc>
                <a:spcPts val="3149"/>
              </a:lnSpc>
              <a:buNone/>
            </a:pPr>
            <a:r>
              <a:rPr lang="en-US" sz="2519" b="1" dirty="0">
                <a:solidFill>
                  <a:srgbClr val="101014"/>
                </a:solidFill>
                <a:latin typeface="Playfair Display" pitchFamily="34" charset="0"/>
                <a:ea typeface="Playfair Display" pitchFamily="34" charset="-122"/>
                <a:cs typeface="Playfair Display" pitchFamily="34" charset="-120"/>
              </a:rPr>
              <a:t>2</a:t>
            </a:r>
            <a:endParaRPr lang="en-US" sz="2519" dirty="0"/>
          </a:p>
        </p:txBody>
      </p:sp>
      <p:sp>
        <p:nvSpPr>
          <p:cNvPr id="15" name="Text 12"/>
          <p:cNvSpPr/>
          <p:nvPr/>
        </p:nvSpPr>
        <p:spPr>
          <a:xfrm>
            <a:off x="3734157" y="5518904"/>
            <a:ext cx="2407920" cy="333137"/>
          </a:xfrm>
          <a:prstGeom prst="rect">
            <a:avLst/>
          </a:prstGeom>
          <a:noFill/>
          <a:ln/>
        </p:spPr>
        <p:txBody>
          <a:bodyPr wrap="none" rtlCol="0" anchor="t"/>
          <a:lstStyle/>
          <a:p>
            <a:pPr marL="0" indent="0" algn="r">
              <a:lnSpc>
                <a:spcPts val="2624"/>
              </a:lnSpc>
              <a:buNone/>
            </a:pPr>
            <a:r>
              <a:rPr lang="en-US" sz="2100" b="1" dirty="0">
                <a:solidFill>
                  <a:srgbClr val="101014"/>
                </a:solidFill>
                <a:latin typeface="Playfair Display" pitchFamily="34" charset="0"/>
                <a:ea typeface="Playfair Display" pitchFamily="34" charset="-122"/>
                <a:cs typeface="Playfair Display" pitchFamily="34" charset="-120"/>
              </a:rPr>
              <a:t>Additional Features</a:t>
            </a:r>
            <a:endParaRPr lang="en-US" sz="2100" dirty="0"/>
          </a:p>
        </p:txBody>
      </p:sp>
      <p:sp>
        <p:nvSpPr>
          <p:cNvPr id="16" name="Text 13"/>
          <p:cNvSpPr/>
          <p:nvPr/>
        </p:nvSpPr>
        <p:spPr>
          <a:xfrm>
            <a:off x="2249091" y="6065282"/>
            <a:ext cx="3892987" cy="1365409"/>
          </a:xfrm>
          <a:prstGeom prst="rect">
            <a:avLst/>
          </a:prstGeom>
          <a:noFill/>
          <a:ln/>
        </p:spPr>
        <p:txBody>
          <a:bodyPr wrap="square" rtlCol="0" anchor="t"/>
          <a:lstStyle/>
          <a:p>
            <a:pPr marL="0" indent="0" algn="r">
              <a:lnSpc>
                <a:spcPts val="2687"/>
              </a:lnSpc>
              <a:buNone/>
            </a:pPr>
            <a:r>
              <a:rPr lang="en-US" sz="2000" dirty="0">
                <a:solidFill>
                  <a:srgbClr val="39393C"/>
                </a:solidFill>
                <a:latin typeface="Open Sans" pitchFamily="34" charset="0"/>
                <a:ea typeface="Open Sans" pitchFamily="34" charset="-122"/>
                <a:cs typeface="Open Sans" pitchFamily="34" charset="-120"/>
              </a:rPr>
              <a:t>We aim to add features such as hotel and car rental booking options to further streamline the travel experience for our users.</a:t>
            </a: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645724"/>
            <a:ext cx="4443889"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Conclusion</a:t>
            </a:r>
            <a:endParaRPr lang="en-US" sz="4374" dirty="0">
              <a:effectLst>
                <a:outerShdw blurRad="38100" dist="38100" dir="2700000" algn="tl">
                  <a:srgbClr val="000000">
                    <a:alpha val="43137"/>
                  </a:srgbClr>
                </a:outerShdw>
              </a:effectLst>
            </a:endParaRPr>
          </a:p>
        </p:txBody>
      </p:sp>
      <p:sp>
        <p:nvSpPr>
          <p:cNvPr id="6" name="Text 3"/>
          <p:cNvSpPr/>
          <p:nvPr/>
        </p:nvSpPr>
        <p:spPr>
          <a:xfrm>
            <a:off x="833199" y="3152438"/>
            <a:ext cx="7477601" cy="3124183"/>
          </a:xfrm>
          <a:prstGeom prst="rect">
            <a:avLst/>
          </a:prstGeom>
          <a:noFill/>
          <a:ln/>
        </p:spPr>
        <p:txBody>
          <a:bodyPr wrap="square" rtlCol="0" anchor="t"/>
          <a:lstStyle/>
          <a:p>
            <a:pPr marL="0" indent="0">
              <a:lnSpc>
                <a:spcPts val="2799"/>
              </a:lnSpc>
              <a:buNone/>
            </a:pPr>
            <a:r>
              <a:rPr lang="en-US" sz="2400" dirty="0">
                <a:solidFill>
                  <a:srgbClr val="39393C"/>
                </a:solidFill>
                <a:latin typeface="Open Sans" pitchFamily="34" charset="0"/>
                <a:ea typeface="Open Sans" pitchFamily="34" charset="-122"/>
                <a:cs typeface="Open Sans" pitchFamily="34" charset="-120"/>
              </a:rPr>
              <a:t>AirTracker is a revolutionary travel technology platform that redefines the way users discover and book flights. With its cutting-edge algorithms, user-friendly design, and a wide range of features, AirTracker provides a seamless and stress-free travel experience.</a:t>
            </a:r>
            <a:endParaRPr 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Shape 3">
            <a:extLst>
              <a:ext uri="{FF2B5EF4-FFF2-40B4-BE49-F238E27FC236}">
                <a16:creationId xmlns:a16="http://schemas.microsoft.com/office/drawing/2014/main" id="{866E2991-A2B5-05C9-8003-229ABCA3ABB5}"/>
              </a:ext>
            </a:extLst>
          </p:cNvPr>
          <p:cNvSpPr/>
          <p:nvPr/>
        </p:nvSpPr>
        <p:spPr>
          <a:xfrm>
            <a:off x="833196" y="3192301"/>
            <a:ext cx="12273201" cy="2826879"/>
          </a:xfrm>
          <a:prstGeom prst="roundRect">
            <a:avLst>
              <a:gd name="adj" fmla="val 7731"/>
            </a:avLst>
          </a:prstGeom>
          <a:solidFill>
            <a:srgbClr val="E4E4ED"/>
          </a:solidFill>
          <a:ln/>
        </p:spPr>
      </p:sp>
      <p:sp>
        <p:nvSpPr>
          <p:cNvPr id="5" name="Text 2"/>
          <p:cNvSpPr/>
          <p:nvPr/>
        </p:nvSpPr>
        <p:spPr>
          <a:xfrm>
            <a:off x="946088" y="1831884"/>
            <a:ext cx="5094265" cy="694373"/>
          </a:xfrm>
          <a:prstGeom prst="rect">
            <a:avLst/>
          </a:prstGeom>
          <a:noFill/>
          <a:ln/>
        </p:spPr>
        <p:txBody>
          <a:bodyPr wrap="none" rtlCol="0" anchor="t"/>
          <a:lstStyle/>
          <a:p>
            <a:pPr marL="0" indent="0">
              <a:lnSpc>
                <a:spcPts val="5468"/>
              </a:lnSpc>
              <a:buNone/>
            </a:pPr>
            <a:r>
              <a:rPr lang="en" sz="4370" b="1" dirty="0">
                <a:solidFill>
                  <a:srgbClr val="000000"/>
                </a:solidFill>
                <a:effectLst>
                  <a:outerShdw blurRad="38100" dist="38100" dir="2700000" algn="tl">
                    <a:srgbClr val="000000">
                      <a:alpha val="43137"/>
                    </a:srgbClr>
                  </a:outerShdw>
                </a:effectLst>
                <a:latin typeface="Playfair Display" panose="020F0502020204030204" pitchFamily="2" charset="0"/>
                <a:ea typeface="Roboto"/>
                <a:cs typeface="Roboto"/>
                <a:sym typeface="Roboto"/>
              </a:rPr>
              <a:t>Acknowledgments</a:t>
            </a:r>
            <a:endParaRPr lang="en-US" sz="4370" b="1" dirty="0">
              <a:effectLst>
                <a:outerShdw blurRad="38100" dist="38100" dir="2700000" algn="tl">
                  <a:srgbClr val="000000">
                    <a:alpha val="43137"/>
                  </a:srgbClr>
                </a:outerShdw>
              </a:effectLst>
              <a:latin typeface="Playfair Display" panose="020F0502020204030204" pitchFamily="2" charset="0"/>
            </a:endParaRPr>
          </a:p>
        </p:txBody>
      </p:sp>
      <p:sp>
        <p:nvSpPr>
          <p:cNvPr id="6" name="Text 3"/>
          <p:cNvSpPr/>
          <p:nvPr/>
        </p:nvSpPr>
        <p:spPr>
          <a:xfrm>
            <a:off x="946088" y="3748790"/>
            <a:ext cx="11787779" cy="1969768"/>
          </a:xfrm>
          <a:prstGeom prst="rect">
            <a:avLst/>
          </a:prstGeom>
          <a:noFill/>
          <a:ln/>
        </p:spPr>
        <p:txBody>
          <a:bodyPr wrap="square" rtlCol="0" anchor="t"/>
          <a:lstStyle/>
          <a:p>
            <a:pPr>
              <a:lnSpc>
                <a:spcPts val="2799"/>
              </a:lnSpc>
            </a:pPr>
            <a:r>
              <a:rPr lang="en-US" sz="2400" dirty="0">
                <a:latin typeface="Open Sans" panose="020B0606030504020204" pitchFamily="34" charset="0"/>
                <a:ea typeface="Open Sans" panose="020B0606030504020204" pitchFamily="34" charset="0"/>
                <a:cs typeface="Open Sans" panose="020B0606030504020204" pitchFamily="34" charset="0"/>
              </a:rPr>
              <a:t>We would like to express our gratitude to all the individuals and organizations who have contributed to the development of AirTracker. Your support and feedback have been invaluable in shaping the features and functionality of our flight companion app.</a:t>
            </a:r>
          </a:p>
          <a:p>
            <a:pPr marL="0" indent="0">
              <a:lnSpc>
                <a:spcPts val="2799"/>
              </a:lnSpc>
              <a:buNone/>
            </a:pP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5105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10;&#10;">
            <a:extLst>
              <a:ext uri="{FF2B5EF4-FFF2-40B4-BE49-F238E27FC236}">
                <a16:creationId xmlns:a16="http://schemas.microsoft.com/office/drawing/2014/main" id="{5BE1AA4E-8B79-A242-3CF2-CF5069F42239}"/>
              </a:ext>
            </a:extLst>
          </p:cNvPr>
          <p:cNvPicPr>
            <a:picLocks noChangeAspect="1"/>
          </p:cNvPicPr>
          <p:nvPr/>
        </p:nvPicPr>
        <p:blipFill>
          <a:blip r:embed="rId3"/>
          <a:stretch>
            <a:fillRect/>
          </a:stretch>
        </p:blipFill>
        <p:spPr>
          <a:xfrm>
            <a:off x="0" y="0"/>
            <a:ext cx="14630400" cy="8229600"/>
          </a:xfrm>
          <a:prstGeom prst="rect">
            <a:avLst/>
          </a:prstGeom>
        </p:spPr>
      </p:pic>
      <p:pic>
        <p:nvPicPr>
          <p:cNvPr id="19" name="Picture 18">
            <a:extLst>
              <a:ext uri="{FF2B5EF4-FFF2-40B4-BE49-F238E27FC236}">
                <a16:creationId xmlns:a16="http://schemas.microsoft.com/office/drawing/2014/main" id="{4FD57A80-3760-F321-0A75-BD369C1827A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85309" y="633412"/>
            <a:ext cx="13059782" cy="69627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67387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F8F78188-4A56-AD84-7E7D-6CD56C87355F}"/>
              </a:ext>
            </a:extLst>
          </p:cNvPr>
          <p:cNvSpPr/>
          <p:nvPr/>
        </p:nvSpPr>
        <p:spPr>
          <a:xfrm>
            <a:off x="0" y="0"/>
            <a:ext cx="14630400" cy="8229600"/>
          </a:xfrm>
          <a:prstGeom prst="rect">
            <a:avLst/>
          </a:prstGeom>
          <a:solidFill>
            <a:srgbClr val="F3F3F7"/>
          </a:solidFill>
          <a:ln/>
        </p:spPr>
        <p:txBody>
          <a:bodyPr/>
          <a:lstStyle/>
          <a:p>
            <a:endParaRPr lang="en-IN" dirty="0"/>
          </a:p>
        </p:txBody>
      </p:sp>
      <p:pic>
        <p:nvPicPr>
          <p:cNvPr id="2" name="Image 0" descr="&#10;">
            <a:extLst>
              <a:ext uri="{FF2B5EF4-FFF2-40B4-BE49-F238E27FC236}">
                <a16:creationId xmlns:a16="http://schemas.microsoft.com/office/drawing/2014/main" id="{61761A6A-3303-1B97-CA48-4B49A5F8D9BD}"/>
              </a:ext>
            </a:extLst>
          </p:cNvPr>
          <p:cNvPicPr>
            <a:picLocks noChangeAspect="1"/>
          </p:cNvPicPr>
          <p:nvPr/>
        </p:nvPicPr>
        <p:blipFill>
          <a:blip r:embed="rId2"/>
          <a:stretch>
            <a:fillRect/>
          </a:stretch>
        </p:blipFill>
        <p:spPr>
          <a:xfrm>
            <a:off x="0" y="0"/>
            <a:ext cx="14630400" cy="8229600"/>
          </a:xfrm>
          <a:prstGeom prst="rect">
            <a:avLst/>
          </a:prstGeom>
        </p:spPr>
      </p:pic>
      <p:sp>
        <p:nvSpPr>
          <p:cNvPr id="6" name="TextBox 5">
            <a:extLst>
              <a:ext uri="{FF2B5EF4-FFF2-40B4-BE49-F238E27FC236}">
                <a16:creationId xmlns:a16="http://schemas.microsoft.com/office/drawing/2014/main" id="{9C24CE47-100B-92E1-F54D-021C5DA83A77}"/>
              </a:ext>
            </a:extLst>
          </p:cNvPr>
          <p:cNvSpPr txBox="1"/>
          <p:nvPr/>
        </p:nvSpPr>
        <p:spPr>
          <a:xfrm>
            <a:off x="3324113" y="2280621"/>
            <a:ext cx="8477026" cy="369332"/>
          </a:xfrm>
          <a:prstGeom prst="rect">
            <a:avLst/>
          </a:prstGeom>
          <a:noFill/>
        </p:spPr>
        <p:txBody>
          <a:bodyPr wrap="square" rtlCol="0">
            <a:spAutoFit/>
          </a:bodyPr>
          <a:lstStyle/>
          <a:p>
            <a:endParaRPr lang="en-IN" dirty="0"/>
          </a:p>
        </p:txBody>
      </p:sp>
      <p:sp>
        <p:nvSpPr>
          <p:cNvPr id="5" name="Shape 2">
            <a:extLst>
              <a:ext uri="{FF2B5EF4-FFF2-40B4-BE49-F238E27FC236}">
                <a16:creationId xmlns:a16="http://schemas.microsoft.com/office/drawing/2014/main" id="{9EAD21EA-626D-BFA4-4E19-2E414C3DBF34}"/>
              </a:ext>
            </a:extLst>
          </p:cNvPr>
          <p:cNvSpPr/>
          <p:nvPr/>
        </p:nvSpPr>
        <p:spPr>
          <a:xfrm>
            <a:off x="0" y="0"/>
            <a:ext cx="14630400" cy="8229600"/>
          </a:xfrm>
          <a:prstGeom prst="rect">
            <a:avLst/>
          </a:prstGeom>
          <a:solidFill>
            <a:srgbClr val="F3F3F7">
              <a:alpha val="85000"/>
            </a:srgbClr>
          </a:solidFill>
          <a:ln/>
        </p:spPr>
        <p:txBody>
          <a:bodyPr/>
          <a:lstStyle/>
          <a:p>
            <a:endParaRPr lang="en-IN" dirty="0"/>
          </a:p>
        </p:txBody>
      </p:sp>
      <p:pic>
        <p:nvPicPr>
          <p:cNvPr id="10" name="Picture 9">
            <a:extLst>
              <a:ext uri="{FF2B5EF4-FFF2-40B4-BE49-F238E27FC236}">
                <a16:creationId xmlns:a16="http://schemas.microsoft.com/office/drawing/2014/main" id="{8E6853AD-DD72-197E-9CD7-17C481E43F86}"/>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8769" t="24771" r="6562" b="30285"/>
          <a:stretch/>
        </p:blipFill>
        <p:spPr>
          <a:xfrm>
            <a:off x="0" y="1406563"/>
            <a:ext cx="14632509" cy="541647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615808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319599" y="236668"/>
            <a:ext cx="7477601" cy="2579399"/>
          </a:xfrm>
          <a:prstGeom prst="rect">
            <a:avLst/>
          </a:prstGeom>
          <a:noFill/>
          <a:ln/>
        </p:spPr>
        <p:txBody>
          <a:bodyPr wrap="square" rtlCol="0" anchor="t"/>
          <a:lstStyle/>
          <a:p>
            <a:pPr marL="0" indent="0">
              <a:lnSpc>
                <a:spcPts val="6561"/>
              </a:lnSpc>
              <a:buNone/>
            </a:pPr>
            <a:endParaRPr lang="en-US" sz="5249" dirty="0"/>
          </a:p>
        </p:txBody>
      </p:sp>
      <p:sp>
        <p:nvSpPr>
          <p:cNvPr id="6" name="Text 3"/>
          <p:cNvSpPr/>
          <p:nvPr/>
        </p:nvSpPr>
        <p:spPr>
          <a:xfrm>
            <a:off x="1433455" y="2035936"/>
            <a:ext cx="7065755" cy="1885026"/>
          </a:xfrm>
          <a:prstGeom prst="rect">
            <a:avLst/>
          </a:prstGeom>
          <a:noFill/>
          <a:ln/>
        </p:spPr>
        <p:txBody>
          <a:bodyPr wrap="square" rtlCol="0" anchor="t"/>
          <a:lstStyle/>
          <a:p>
            <a:pPr marL="0" indent="0">
              <a:lnSpc>
                <a:spcPts val="2799"/>
              </a:lnSpc>
              <a:buNone/>
            </a:pPr>
            <a:r>
              <a:rPr lang="en-US" sz="2400" dirty="0">
                <a:solidFill>
                  <a:srgbClr val="39393C"/>
                </a:solidFill>
                <a:latin typeface="Open Sans" panose="020B0606030504020204" pitchFamily="34" charset="0"/>
                <a:ea typeface="Open Sans" panose="020B0606030504020204" pitchFamily="34" charset="0"/>
                <a:cs typeface="Open Sans" panose="020B0606030504020204" pitchFamily="34" charset="0"/>
              </a:rPr>
              <a:t>Introducing AirTracker, a web application that helps users find affordable flights and track ticket prices. With a combination of cutting-edge technologies and user-friendly design, AirTracker is the go-to platform for all your travel needs.</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Shape 4"/>
          <p:cNvSpPr/>
          <p:nvPr/>
        </p:nvSpPr>
        <p:spPr>
          <a:xfrm>
            <a:off x="6319599" y="6189226"/>
            <a:ext cx="355402" cy="355402"/>
          </a:xfrm>
          <a:prstGeom prst="roundRect">
            <a:avLst>
              <a:gd name="adj" fmla="val 25726039"/>
            </a:avLst>
          </a:prstGeom>
          <a:noFill/>
          <a:ln w="7620">
            <a:solidFill>
              <a:srgbClr val="FFFFFF"/>
            </a:solidFill>
            <a:prstDash val="solid"/>
          </a:ln>
        </p:spPr>
      </p:sp>
      <p:sp>
        <p:nvSpPr>
          <p:cNvPr id="9" name="TextBox 8">
            <a:extLst>
              <a:ext uri="{FF2B5EF4-FFF2-40B4-BE49-F238E27FC236}">
                <a16:creationId xmlns:a16="http://schemas.microsoft.com/office/drawing/2014/main" id="{E78C5452-870F-163F-EEC0-DA5025DB3D81}"/>
              </a:ext>
            </a:extLst>
          </p:cNvPr>
          <p:cNvSpPr txBox="1"/>
          <p:nvPr/>
        </p:nvSpPr>
        <p:spPr>
          <a:xfrm>
            <a:off x="1569253" y="1062449"/>
            <a:ext cx="3613295" cy="1437317"/>
          </a:xfrm>
          <a:prstGeom prst="rect">
            <a:avLst/>
          </a:prstGeom>
          <a:noFill/>
        </p:spPr>
        <p:txBody>
          <a:bodyPr wrap="square" rtlCol="0" anchor="b">
            <a:spAutoFit/>
          </a:bodyPr>
          <a:lstStyle/>
          <a:p>
            <a:r>
              <a:rPr lang="en-IN" sz="4370" b="1" dirty="0">
                <a:effectLst>
                  <a:outerShdw blurRad="38100" dist="38100" dir="2700000" algn="tl">
                    <a:srgbClr val="000000">
                      <a:alpha val="43137"/>
                    </a:srgbClr>
                  </a:outerShdw>
                </a:effectLst>
                <a:latin typeface="Playfair Display" panose="00000500000000000000" pitchFamily="2" charset="0"/>
              </a:rPr>
              <a:t>Introduction</a:t>
            </a:r>
          </a:p>
          <a:p>
            <a:endParaRPr lang="en-IN" sz="4370" b="1" dirty="0">
              <a:effectLst>
                <a:outerShdw blurRad="38100" dist="38100" dir="2700000" algn="tl">
                  <a:srgbClr val="000000">
                    <a:alpha val="43137"/>
                  </a:srgbClr>
                </a:outerShdw>
              </a:effectLst>
              <a:latin typeface="Playfair Display" panose="00000500000000000000" pitchFamily="2" charset="0"/>
            </a:endParaRPr>
          </a:p>
        </p:txBody>
      </p:sp>
      <p:sp>
        <p:nvSpPr>
          <p:cNvPr id="11" name="TextBox 10">
            <a:extLst>
              <a:ext uri="{FF2B5EF4-FFF2-40B4-BE49-F238E27FC236}">
                <a16:creationId xmlns:a16="http://schemas.microsoft.com/office/drawing/2014/main" id="{2592BE3F-B8CC-C543-59DE-1E06D9A68B34}"/>
              </a:ext>
            </a:extLst>
          </p:cNvPr>
          <p:cNvSpPr txBox="1"/>
          <p:nvPr/>
        </p:nvSpPr>
        <p:spPr>
          <a:xfrm>
            <a:off x="1461677" y="4430619"/>
            <a:ext cx="7065755" cy="2677656"/>
          </a:xfrm>
          <a:prstGeom prst="rect">
            <a:avLst/>
          </a:prstGeom>
          <a:noFill/>
        </p:spPr>
        <p:txBody>
          <a:bodyPr wrap="square" rtlCol="0">
            <a:spAutoFit/>
          </a:bodyPr>
          <a:lstStyle/>
          <a:p>
            <a:r>
              <a:rPr lang="en-US" sz="24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The motivation behind the project is to provide users with a convenient and efficient way to search for flights and track ticket prices. With the help of AirTracker, users can easily compare prices and find the best deals available. </a:t>
            </a:r>
            <a:r>
              <a:rPr lang="en-US" sz="2400" b="0" i="0" dirty="0">
                <a:effectLst/>
                <a:latin typeface="Open Sans" panose="020B0606030504020204" pitchFamily="34" charset="0"/>
                <a:ea typeface="Open Sans" panose="020B0606030504020204" pitchFamily="34" charset="0"/>
                <a:cs typeface="Open Sans" panose="020B0606030504020204" pitchFamily="34" charset="0"/>
              </a:rPr>
              <a:t>The project is designed to be user-friendly and accessible to everyone</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Shape 4">
            <a:extLst>
              <a:ext uri="{FF2B5EF4-FFF2-40B4-BE49-F238E27FC236}">
                <a16:creationId xmlns:a16="http://schemas.microsoft.com/office/drawing/2014/main" id="{E40A1B7D-E903-ED6B-763C-499749350802}"/>
              </a:ext>
            </a:extLst>
          </p:cNvPr>
          <p:cNvSpPr/>
          <p:nvPr/>
        </p:nvSpPr>
        <p:spPr>
          <a:xfrm>
            <a:off x="933512" y="2035936"/>
            <a:ext cx="499943" cy="499943"/>
          </a:xfrm>
          <a:prstGeom prst="roundRect">
            <a:avLst>
              <a:gd name="adj" fmla="val 26667"/>
            </a:avLst>
          </a:prstGeom>
          <a:solidFill>
            <a:srgbClr val="E4E4ED"/>
          </a:solidFill>
          <a:ln/>
        </p:spPr>
        <p:txBody>
          <a:bodyPr anchor="ctr"/>
          <a:lstStyle/>
          <a:p>
            <a:r>
              <a:rPr lang="en-IN" sz="2000" dirty="0">
                <a:latin typeface="Open Sans" panose="020B0606030504020204" pitchFamily="34" charset="0"/>
                <a:ea typeface="Open Sans" panose="020B0606030504020204" pitchFamily="34" charset="0"/>
                <a:cs typeface="Open Sans" panose="020B0606030504020204" pitchFamily="34" charset="0"/>
              </a:rPr>
              <a:t>1.</a:t>
            </a:r>
            <a:endParaRPr lang="en-IN"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Shape 4">
            <a:extLst>
              <a:ext uri="{FF2B5EF4-FFF2-40B4-BE49-F238E27FC236}">
                <a16:creationId xmlns:a16="http://schemas.microsoft.com/office/drawing/2014/main" id="{B94302C7-EB6E-62F5-44F7-0527DCFCBB8D}"/>
              </a:ext>
            </a:extLst>
          </p:cNvPr>
          <p:cNvSpPr/>
          <p:nvPr/>
        </p:nvSpPr>
        <p:spPr>
          <a:xfrm>
            <a:off x="961734" y="4430619"/>
            <a:ext cx="499943" cy="499943"/>
          </a:xfrm>
          <a:prstGeom prst="roundRect">
            <a:avLst>
              <a:gd name="adj" fmla="val 26667"/>
            </a:avLst>
          </a:prstGeom>
          <a:solidFill>
            <a:srgbClr val="E4E4ED"/>
          </a:solidFill>
          <a:ln/>
        </p:spPr>
        <p:txBody>
          <a:bodyPr/>
          <a:lstStyle/>
          <a:p>
            <a:r>
              <a:rPr lang="en-IN" sz="2100" dirty="0">
                <a:latin typeface="Open Sans" panose="020B0606030504020204" pitchFamily="34" charset="0"/>
                <a:ea typeface="Open Sans" panose="020B0606030504020204" pitchFamily="34" charset="0"/>
                <a:cs typeface="Open Sans" panose="020B0606030504020204" pitchFamily="34" charset="0"/>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261348"/>
            <a:ext cx="4443889"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Objectives</a:t>
            </a:r>
            <a:endParaRPr lang="en-US" sz="4374" dirty="0">
              <a:effectLst>
                <a:outerShdw blurRad="38100" dist="38100" dir="2700000" algn="tl">
                  <a:srgbClr val="000000">
                    <a:alpha val="43137"/>
                  </a:srgbClr>
                </a:outerShdw>
              </a:effectLst>
            </a:endParaRPr>
          </a:p>
        </p:txBody>
      </p:sp>
      <p:sp>
        <p:nvSpPr>
          <p:cNvPr id="6" name="Shape 3"/>
          <p:cNvSpPr/>
          <p:nvPr/>
        </p:nvSpPr>
        <p:spPr>
          <a:xfrm>
            <a:off x="4490799" y="2462570"/>
            <a:ext cx="499943" cy="499943"/>
          </a:xfrm>
          <a:prstGeom prst="roundRect">
            <a:avLst>
              <a:gd name="adj" fmla="val 26667"/>
            </a:avLst>
          </a:prstGeom>
          <a:solidFill>
            <a:srgbClr val="E4E4ED"/>
          </a:solidFill>
          <a:ln/>
        </p:spPr>
      </p:sp>
      <p:sp>
        <p:nvSpPr>
          <p:cNvPr id="7" name="Text 4"/>
          <p:cNvSpPr/>
          <p:nvPr/>
        </p:nvSpPr>
        <p:spPr>
          <a:xfrm>
            <a:off x="4675942" y="2504242"/>
            <a:ext cx="12954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1</a:t>
            </a:r>
            <a:endParaRPr lang="en-US" sz="2624" dirty="0"/>
          </a:p>
        </p:txBody>
      </p:sp>
      <p:sp>
        <p:nvSpPr>
          <p:cNvPr id="8" name="Text 5"/>
          <p:cNvSpPr/>
          <p:nvPr/>
        </p:nvSpPr>
        <p:spPr>
          <a:xfrm>
            <a:off x="5212913" y="2538889"/>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Affordability</a:t>
            </a:r>
            <a:endParaRPr lang="en-US" sz="2187" dirty="0"/>
          </a:p>
        </p:txBody>
      </p:sp>
      <p:sp>
        <p:nvSpPr>
          <p:cNvPr id="9" name="Text 6"/>
          <p:cNvSpPr/>
          <p:nvPr/>
        </p:nvSpPr>
        <p:spPr>
          <a:xfrm>
            <a:off x="5212913" y="3108246"/>
            <a:ext cx="8584287" cy="355402"/>
          </a:xfrm>
          <a:prstGeom prst="rect">
            <a:avLst/>
          </a:prstGeom>
          <a:noFill/>
          <a:ln/>
        </p:spPr>
        <p:txBody>
          <a:bodyPr wrap="non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Our main objective is to help users find cheap flights to their desired destinations.</a:t>
            </a:r>
            <a:endParaRPr lang="en-US" sz="1750" dirty="0"/>
          </a:p>
        </p:txBody>
      </p:sp>
      <p:sp>
        <p:nvSpPr>
          <p:cNvPr id="10" name="Shape 7"/>
          <p:cNvSpPr/>
          <p:nvPr/>
        </p:nvSpPr>
        <p:spPr>
          <a:xfrm>
            <a:off x="4490799" y="3859411"/>
            <a:ext cx="499943" cy="499943"/>
          </a:xfrm>
          <a:prstGeom prst="roundRect">
            <a:avLst>
              <a:gd name="adj" fmla="val 26667"/>
            </a:avLst>
          </a:prstGeom>
          <a:solidFill>
            <a:srgbClr val="E4E4ED"/>
          </a:solidFill>
          <a:ln/>
        </p:spPr>
      </p:sp>
      <p:sp>
        <p:nvSpPr>
          <p:cNvPr id="11" name="Text 8"/>
          <p:cNvSpPr/>
          <p:nvPr/>
        </p:nvSpPr>
        <p:spPr>
          <a:xfrm>
            <a:off x="4653082" y="3901083"/>
            <a:ext cx="17526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2</a:t>
            </a:r>
            <a:endParaRPr lang="en-US" sz="2624" dirty="0"/>
          </a:p>
        </p:txBody>
      </p:sp>
      <p:sp>
        <p:nvSpPr>
          <p:cNvPr id="12" name="Text 9"/>
          <p:cNvSpPr/>
          <p:nvPr/>
        </p:nvSpPr>
        <p:spPr>
          <a:xfrm>
            <a:off x="5212913" y="3935730"/>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Accuracy</a:t>
            </a:r>
            <a:endParaRPr lang="en-US" sz="2187" dirty="0"/>
          </a:p>
        </p:txBody>
      </p:sp>
      <p:sp>
        <p:nvSpPr>
          <p:cNvPr id="13" name="Text 10"/>
          <p:cNvSpPr/>
          <p:nvPr/>
        </p:nvSpPr>
        <p:spPr>
          <a:xfrm>
            <a:off x="5212913" y="4505087"/>
            <a:ext cx="8584287" cy="710803"/>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We want to ensure that the prices displayed on AirTracker are up-to-date and accurate.</a:t>
            </a:r>
            <a:endParaRPr lang="en-US" sz="1750" dirty="0"/>
          </a:p>
        </p:txBody>
      </p:sp>
      <p:sp>
        <p:nvSpPr>
          <p:cNvPr id="14" name="Shape 11"/>
          <p:cNvSpPr/>
          <p:nvPr/>
        </p:nvSpPr>
        <p:spPr>
          <a:xfrm>
            <a:off x="4490799" y="5611654"/>
            <a:ext cx="499943" cy="499943"/>
          </a:xfrm>
          <a:prstGeom prst="roundRect">
            <a:avLst>
              <a:gd name="adj" fmla="val 26667"/>
            </a:avLst>
          </a:prstGeom>
          <a:solidFill>
            <a:srgbClr val="E4E4ED"/>
          </a:solidFill>
          <a:ln/>
        </p:spPr>
      </p:sp>
      <p:sp>
        <p:nvSpPr>
          <p:cNvPr id="15" name="Text 12"/>
          <p:cNvSpPr/>
          <p:nvPr/>
        </p:nvSpPr>
        <p:spPr>
          <a:xfrm>
            <a:off x="4660702" y="5653326"/>
            <a:ext cx="16002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3</a:t>
            </a:r>
            <a:endParaRPr lang="en-US" sz="2624" dirty="0"/>
          </a:p>
        </p:txBody>
      </p:sp>
      <p:sp>
        <p:nvSpPr>
          <p:cNvPr id="16" name="Text 13"/>
          <p:cNvSpPr/>
          <p:nvPr/>
        </p:nvSpPr>
        <p:spPr>
          <a:xfrm>
            <a:off x="5212913" y="5687973"/>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Convenience</a:t>
            </a:r>
            <a:endParaRPr lang="en-US" sz="2187" dirty="0"/>
          </a:p>
        </p:txBody>
      </p:sp>
      <p:sp>
        <p:nvSpPr>
          <p:cNvPr id="17" name="Text 14"/>
          <p:cNvSpPr/>
          <p:nvPr/>
        </p:nvSpPr>
        <p:spPr>
          <a:xfrm>
            <a:off x="5212913" y="6257330"/>
            <a:ext cx="8584287" cy="710803"/>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By allowing users to track ticket prices, we want to make it easier for them to plan their trips in advance.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IN"/>
          </a:p>
        </p:txBody>
      </p:sp>
      <p:sp>
        <p:nvSpPr>
          <p:cNvPr id="3" name="Shape 1"/>
          <p:cNvSpPr/>
          <p:nvPr/>
        </p:nvSpPr>
        <p:spPr>
          <a:xfrm>
            <a:off x="0" y="0"/>
            <a:ext cx="14630400" cy="8229600"/>
          </a:xfrm>
          <a:prstGeom prst="rect">
            <a:avLst/>
          </a:prstGeom>
          <a:solidFill>
            <a:srgbClr val="F3F3F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247650" y="0"/>
            <a:ext cx="14878050" cy="8229600"/>
          </a:xfrm>
          <a:prstGeom prst="rect">
            <a:avLst/>
          </a:prstGeom>
          <a:solidFill>
            <a:srgbClr val="F3F3F7">
              <a:alpha val="85000"/>
            </a:srgbClr>
          </a:solidFill>
          <a:ln/>
        </p:spPr>
        <p:txBody>
          <a:bodyPr/>
          <a:lstStyle/>
          <a:p>
            <a:endParaRPr lang="en-IN" dirty="0"/>
          </a:p>
        </p:txBody>
      </p:sp>
      <p:sp>
        <p:nvSpPr>
          <p:cNvPr id="6" name="Text 3"/>
          <p:cNvSpPr/>
          <p:nvPr/>
        </p:nvSpPr>
        <p:spPr>
          <a:xfrm>
            <a:off x="2037993" y="2027872"/>
            <a:ext cx="4945380"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Problem Statement</a:t>
            </a:r>
            <a:endParaRPr lang="en-US" sz="4374" dirty="0">
              <a:effectLst>
                <a:outerShdw blurRad="38100" dist="38100" dir="2700000" algn="tl">
                  <a:srgbClr val="000000">
                    <a:alpha val="43137"/>
                  </a:srgbClr>
                </a:outerShdw>
              </a:effectLst>
            </a:endParaRPr>
          </a:p>
        </p:txBody>
      </p:sp>
      <p:sp>
        <p:nvSpPr>
          <p:cNvPr id="7" name="Shape 4"/>
          <p:cNvSpPr/>
          <p:nvPr/>
        </p:nvSpPr>
        <p:spPr>
          <a:xfrm>
            <a:off x="2037993" y="3055500"/>
            <a:ext cx="3370064" cy="3345299"/>
          </a:xfrm>
          <a:prstGeom prst="roundRect">
            <a:avLst>
              <a:gd name="adj" fmla="val 4238"/>
            </a:avLst>
          </a:prstGeom>
          <a:solidFill>
            <a:srgbClr val="E4E4ED"/>
          </a:solidFill>
          <a:ln/>
        </p:spPr>
        <p:txBody>
          <a:bodyPr/>
          <a:lstStyle/>
          <a:p>
            <a:endParaRPr lang="en-IN"/>
          </a:p>
        </p:txBody>
      </p:sp>
      <p:sp>
        <p:nvSpPr>
          <p:cNvPr id="8" name="Text 5"/>
          <p:cNvSpPr/>
          <p:nvPr/>
        </p:nvSpPr>
        <p:spPr>
          <a:xfrm>
            <a:off x="2260163" y="3277672"/>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The Cost Barrier</a:t>
            </a:r>
            <a:endParaRPr lang="en-US" sz="2187" dirty="0"/>
          </a:p>
        </p:txBody>
      </p:sp>
      <p:sp>
        <p:nvSpPr>
          <p:cNvPr id="9" name="Text 6"/>
          <p:cNvSpPr/>
          <p:nvPr/>
        </p:nvSpPr>
        <p:spPr>
          <a:xfrm>
            <a:off x="2260163" y="3847027"/>
            <a:ext cx="3147894" cy="2132409"/>
          </a:xfrm>
          <a:prstGeom prst="rect">
            <a:avLst/>
          </a:prstGeom>
          <a:noFill/>
          <a:ln/>
        </p:spPr>
        <p:txBody>
          <a:bodyPr wrap="square" rtlCol="0" anchor="t"/>
          <a:lstStyle/>
          <a:p>
            <a:pPr marL="0" indent="0">
              <a:lnSpc>
                <a:spcPts val="2799"/>
              </a:lnSpc>
              <a:buNone/>
            </a:pPr>
            <a:r>
              <a:rPr lang="en-US" sz="2250" dirty="0">
                <a:solidFill>
                  <a:srgbClr val="39393C"/>
                </a:solidFill>
                <a:latin typeface="Open Sans" pitchFamily="34" charset="0"/>
                <a:ea typeface="Open Sans" pitchFamily="34" charset="-122"/>
                <a:cs typeface="Open Sans" pitchFamily="34" charset="-120"/>
              </a:rPr>
              <a:t>Traveling by air can be prohibitively expensive and many people are unable to take advantage of air travel due to high ticket prices.</a:t>
            </a:r>
            <a:endParaRPr lang="en-US" sz="2250" dirty="0"/>
          </a:p>
        </p:txBody>
      </p:sp>
      <p:sp>
        <p:nvSpPr>
          <p:cNvPr id="10" name="Shape 7"/>
          <p:cNvSpPr/>
          <p:nvPr/>
        </p:nvSpPr>
        <p:spPr>
          <a:xfrm>
            <a:off x="5630228" y="3095009"/>
            <a:ext cx="3500853" cy="3345300"/>
          </a:xfrm>
          <a:prstGeom prst="roundRect">
            <a:avLst>
              <a:gd name="adj" fmla="val 4238"/>
            </a:avLst>
          </a:prstGeom>
          <a:solidFill>
            <a:srgbClr val="E4E4ED"/>
          </a:solidFill>
          <a:ln/>
        </p:spPr>
        <p:txBody>
          <a:bodyPr/>
          <a:lstStyle/>
          <a:p>
            <a:endParaRPr lang="en-IN"/>
          </a:p>
        </p:txBody>
      </p:sp>
      <p:sp>
        <p:nvSpPr>
          <p:cNvPr id="11" name="Text 8"/>
          <p:cNvSpPr/>
          <p:nvPr/>
        </p:nvSpPr>
        <p:spPr>
          <a:xfrm>
            <a:off x="5852398" y="3277672"/>
            <a:ext cx="2796540"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Information Overload</a:t>
            </a:r>
            <a:endParaRPr lang="en-US" sz="2187" dirty="0"/>
          </a:p>
        </p:txBody>
      </p:sp>
      <p:sp>
        <p:nvSpPr>
          <p:cNvPr id="12" name="Text 9"/>
          <p:cNvSpPr/>
          <p:nvPr/>
        </p:nvSpPr>
        <p:spPr>
          <a:xfrm>
            <a:off x="5852398" y="3847028"/>
            <a:ext cx="3278683" cy="2132409"/>
          </a:xfrm>
          <a:prstGeom prst="rect">
            <a:avLst/>
          </a:prstGeom>
          <a:noFill/>
          <a:ln/>
        </p:spPr>
        <p:txBody>
          <a:bodyPr wrap="square" rtlCol="0" anchor="t"/>
          <a:lstStyle/>
          <a:p>
            <a:pPr marL="0" indent="0">
              <a:lnSpc>
                <a:spcPts val="2799"/>
              </a:lnSpc>
              <a:buNone/>
            </a:pPr>
            <a:r>
              <a:rPr lang="en-US" sz="2250" dirty="0">
                <a:solidFill>
                  <a:srgbClr val="39393C"/>
                </a:solidFill>
                <a:latin typeface="Open Sans" pitchFamily="34" charset="0"/>
                <a:ea typeface="Open Sans" pitchFamily="34" charset="-122"/>
                <a:cs typeface="Open Sans" pitchFamily="34" charset="-120"/>
              </a:rPr>
              <a:t>With so many different airlines and flight options available, it can be overwhelming and time-consuming to find the best deals</a:t>
            </a:r>
            <a:r>
              <a:rPr lang="en-US" sz="2400" dirty="0">
                <a:solidFill>
                  <a:srgbClr val="39393C"/>
                </a:solidFill>
                <a:latin typeface="Open Sans" pitchFamily="34" charset="0"/>
                <a:ea typeface="Open Sans" pitchFamily="34" charset="-122"/>
                <a:cs typeface="Open Sans" pitchFamily="34" charset="-120"/>
              </a:rPr>
              <a:t>.</a:t>
            </a:r>
            <a:endParaRPr lang="en-US" sz="2400" dirty="0"/>
          </a:p>
        </p:txBody>
      </p:sp>
      <p:sp>
        <p:nvSpPr>
          <p:cNvPr id="13" name="Shape 10"/>
          <p:cNvSpPr/>
          <p:nvPr/>
        </p:nvSpPr>
        <p:spPr>
          <a:xfrm>
            <a:off x="9353252" y="3055501"/>
            <a:ext cx="3640259" cy="3345298"/>
          </a:xfrm>
          <a:prstGeom prst="roundRect">
            <a:avLst>
              <a:gd name="adj" fmla="val 4238"/>
            </a:avLst>
          </a:prstGeom>
          <a:solidFill>
            <a:srgbClr val="E4E4ED"/>
          </a:solidFill>
          <a:ln/>
        </p:spPr>
        <p:txBody>
          <a:bodyPr/>
          <a:lstStyle/>
          <a:p>
            <a:endParaRPr lang="en-IN"/>
          </a:p>
        </p:txBody>
      </p:sp>
      <p:sp>
        <p:nvSpPr>
          <p:cNvPr id="14" name="Text 11"/>
          <p:cNvSpPr/>
          <p:nvPr/>
        </p:nvSpPr>
        <p:spPr>
          <a:xfrm>
            <a:off x="9444633" y="3277672"/>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Uncertainty</a:t>
            </a:r>
            <a:endParaRPr lang="en-US" sz="2187" dirty="0"/>
          </a:p>
        </p:txBody>
      </p:sp>
      <p:sp>
        <p:nvSpPr>
          <p:cNvPr id="15" name="Text 12"/>
          <p:cNvSpPr/>
          <p:nvPr/>
        </p:nvSpPr>
        <p:spPr>
          <a:xfrm>
            <a:off x="9595555" y="3847027"/>
            <a:ext cx="3397955" cy="1932883"/>
          </a:xfrm>
          <a:prstGeom prst="rect">
            <a:avLst/>
          </a:prstGeom>
          <a:noFill/>
          <a:ln/>
        </p:spPr>
        <p:txBody>
          <a:bodyPr wrap="square" rtlCol="0" anchor="t"/>
          <a:lstStyle/>
          <a:p>
            <a:pPr marL="0" indent="0">
              <a:lnSpc>
                <a:spcPts val="2799"/>
              </a:lnSpc>
              <a:buNone/>
            </a:pPr>
            <a:r>
              <a:rPr lang="en-US" sz="2250" dirty="0">
                <a:solidFill>
                  <a:srgbClr val="39393C"/>
                </a:solidFill>
                <a:latin typeface="Open Sans" pitchFamily="34" charset="0"/>
                <a:ea typeface="Open Sans" pitchFamily="34" charset="-122"/>
                <a:cs typeface="Open Sans" pitchFamily="34" charset="-120"/>
              </a:rPr>
              <a:t>Prices fluctuate constantly and there is no guarantee that a good deal will be available at a later date.</a:t>
            </a:r>
            <a:endParaRPr lang="en-US" sz="2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60" y="0"/>
            <a:ext cx="14630400" cy="8229600"/>
          </a:xfrm>
          <a:prstGeom prst="rect">
            <a:avLst/>
          </a:prstGeom>
          <a:solidFill>
            <a:srgbClr val="F3F3F7"/>
          </a:solidFill>
          <a:ln/>
        </p:spPr>
      </p:sp>
      <p:sp>
        <p:nvSpPr>
          <p:cNvPr id="4" name="Text 2"/>
          <p:cNvSpPr/>
          <p:nvPr/>
        </p:nvSpPr>
        <p:spPr>
          <a:xfrm>
            <a:off x="2037993" y="859512"/>
            <a:ext cx="4564380"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Literature Review</a:t>
            </a:r>
            <a:endParaRPr lang="en-US" sz="4374" dirty="0">
              <a:effectLst>
                <a:outerShdw blurRad="38100" dist="38100" dir="2700000" algn="tl">
                  <a:srgbClr val="000000">
                    <a:alpha val="43137"/>
                  </a:srgbClr>
                </a:outerShdw>
              </a:effectLst>
            </a:endParaRPr>
          </a:p>
        </p:txBody>
      </p:sp>
      <p:sp>
        <p:nvSpPr>
          <p:cNvPr id="6" name="Text 3"/>
          <p:cNvSpPr/>
          <p:nvPr/>
        </p:nvSpPr>
        <p:spPr>
          <a:xfrm>
            <a:off x="2097432" y="1818323"/>
            <a:ext cx="2221944" cy="347186"/>
          </a:xfrm>
          <a:prstGeom prst="rect">
            <a:avLst/>
          </a:prstGeom>
          <a:noFill/>
          <a:ln/>
        </p:spPr>
        <p:txBody>
          <a:bodyPr wrap="none" rtlCol="0" anchor="t"/>
          <a:lstStyle/>
          <a:p>
            <a:pPr marL="0" indent="0" algn="l">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Expedia</a:t>
            </a:r>
            <a:endParaRPr lang="en-US" sz="2187" dirty="0"/>
          </a:p>
        </p:txBody>
      </p:sp>
      <p:sp>
        <p:nvSpPr>
          <p:cNvPr id="7" name="Text 4"/>
          <p:cNvSpPr/>
          <p:nvPr/>
        </p:nvSpPr>
        <p:spPr>
          <a:xfrm>
            <a:off x="5853756" y="2535912"/>
            <a:ext cx="7715488" cy="1777008"/>
          </a:xfrm>
          <a:prstGeom prst="rect">
            <a:avLst/>
          </a:prstGeom>
          <a:noFill/>
          <a:ln/>
        </p:spPr>
        <p:txBody>
          <a:bodyPr wrap="square" rtlCol="0" anchor="t"/>
          <a:lstStyle/>
          <a:p>
            <a:pPr marL="0" indent="0" algn="l">
              <a:lnSpc>
                <a:spcPts val="2799"/>
              </a:lnSpc>
              <a:buNone/>
            </a:pPr>
            <a:r>
              <a:rPr lang="en-US" sz="2400" dirty="0">
                <a:solidFill>
                  <a:srgbClr val="39393C"/>
                </a:solidFill>
                <a:latin typeface="Open Sans" pitchFamily="34" charset="0"/>
                <a:ea typeface="Open Sans" pitchFamily="34" charset="-122"/>
                <a:cs typeface="Open Sans" pitchFamily="34" charset="-120"/>
              </a:rPr>
              <a:t>Expedia is a travel platform that provides flight and hotel booking services. It has a user-friendly interface and displays a wide range of flight options</a:t>
            </a:r>
            <a:r>
              <a:rPr lang="en-US" sz="1750" dirty="0">
                <a:solidFill>
                  <a:srgbClr val="39393C"/>
                </a:solidFill>
                <a:latin typeface="Open Sans" pitchFamily="34" charset="0"/>
                <a:ea typeface="Open Sans" pitchFamily="34" charset="-122"/>
                <a:cs typeface="Open Sans" pitchFamily="34" charset="-120"/>
              </a:rPr>
              <a:t>.</a:t>
            </a:r>
            <a:endParaRPr lang="en-US" sz="1750" dirty="0"/>
          </a:p>
        </p:txBody>
      </p:sp>
      <p:pic>
        <p:nvPicPr>
          <p:cNvPr id="8" name="Image 1" descr="preencoded.png"/>
          <p:cNvPicPr>
            <a:picLocks noChangeAspect="1"/>
          </p:cNvPicPr>
          <p:nvPr/>
        </p:nvPicPr>
        <p:blipFill>
          <a:blip r:embed="rId3"/>
          <a:stretch>
            <a:fillRect/>
          </a:stretch>
        </p:blipFill>
        <p:spPr>
          <a:xfrm>
            <a:off x="2037874" y="2328922"/>
            <a:ext cx="3296007" cy="2037040"/>
          </a:xfrm>
          <a:prstGeom prst="rect">
            <a:avLst/>
          </a:prstGeom>
        </p:spPr>
      </p:pic>
      <p:sp>
        <p:nvSpPr>
          <p:cNvPr id="9" name="Text 5"/>
          <p:cNvSpPr/>
          <p:nvPr/>
        </p:nvSpPr>
        <p:spPr>
          <a:xfrm>
            <a:off x="5667137" y="4312920"/>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5667137" y="4882277"/>
            <a:ext cx="3296007" cy="1777008"/>
          </a:xfrm>
          <a:prstGeom prst="rect">
            <a:avLst/>
          </a:prstGeom>
          <a:noFill/>
          <a:ln/>
        </p:spPr>
        <p:txBody>
          <a:bodyPr wrap="square" rtlCol="0" anchor="t"/>
          <a:lstStyle/>
          <a:p>
            <a:pPr marL="0" indent="0" algn="l">
              <a:lnSpc>
                <a:spcPts val="2799"/>
              </a:lnSpc>
              <a:buNone/>
            </a:pPr>
            <a:endParaRPr lang="en-US" sz="1750" dirty="0"/>
          </a:p>
        </p:txBody>
      </p:sp>
      <p:sp>
        <p:nvSpPr>
          <p:cNvPr id="12" name="Text 7"/>
          <p:cNvSpPr/>
          <p:nvPr/>
        </p:nvSpPr>
        <p:spPr>
          <a:xfrm>
            <a:off x="9296400" y="4312920"/>
            <a:ext cx="2221944" cy="347186"/>
          </a:xfrm>
          <a:prstGeom prst="rect">
            <a:avLst/>
          </a:prstGeom>
          <a:noFill/>
          <a:ln/>
        </p:spPr>
        <p:txBody>
          <a:bodyPr wrap="none" rtlCol="0" anchor="t"/>
          <a:lstStyle/>
          <a:p>
            <a:pPr marL="0" indent="0" algn="l">
              <a:lnSpc>
                <a:spcPts val="2734"/>
              </a:lnSpc>
              <a:buNone/>
            </a:pPr>
            <a:endParaRPr lang="en-US" sz="2187" dirty="0"/>
          </a:p>
        </p:txBody>
      </p:sp>
      <p:sp>
        <p:nvSpPr>
          <p:cNvPr id="13" name="Text 8"/>
          <p:cNvSpPr/>
          <p:nvPr/>
        </p:nvSpPr>
        <p:spPr>
          <a:xfrm>
            <a:off x="9296400" y="4882277"/>
            <a:ext cx="3296007" cy="2487811"/>
          </a:xfrm>
          <a:prstGeom prst="rect">
            <a:avLst/>
          </a:prstGeom>
          <a:noFill/>
          <a:ln/>
        </p:spPr>
        <p:txBody>
          <a:bodyPr wrap="square" rtlCol="0" anchor="t"/>
          <a:lstStyle/>
          <a:p>
            <a:pPr>
              <a:lnSpc>
                <a:spcPts val="2799"/>
              </a:lnSpc>
            </a:pPr>
            <a:r>
              <a:rPr lang="en-US" sz="1750" dirty="0">
                <a:solidFill>
                  <a:srgbClr val="39393C"/>
                </a:solidFill>
                <a:latin typeface="Open Sans" pitchFamily="34" charset="0"/>
                <a:ea typeface="Open Sans" pitchFamily="34" charset="-122"/>
                <a:cs typeface="Open Sans" pitchFamily="34" charset="-120"/>
              </a:rPr>
              <a:t>.</a:t>
            </a:r>
            <a:endParaRPr lang="en-US" sz="1750" dirty="0"/>
          </a:p>
        </p:txBody>
      </p:sp>
      <p:sp>
        <p:nvSpPr>
          <p:cNvPr id="14" name="TextBox 13">
            <a:extLst>
              <a:ext uri="{FF2B5EF4-FFF2-40B4-BE49-F238E27FC236}">
                <a16:creationId xmlns:a16="http://schemas.microsoft.com/office/drawing/2014/main" id="{EC711C7D-380F-DB3E-7BCA-F7F70C30E063}"/>
              </a:ext>
            </a:extLst>
          </p:cNvPr>
          <p:cNvSpPr txBox="1"/>
          <p:nvPr/>
        </p:nvSpPr>
        <p:spPr>
          <a:xfrm>
            <a:off x="2037993" y="4989689"/>
            <a:ext cx="11960229" cy="1569660"/>
          </a:xfrm>
          <a:prstGeom prst="rect">
            <a:avLst/>
          </a:prstGeom>
          <a:noFill/>
        </p:spPr>
        <p:txBody>
          <a:bodyPr wrap="square" rtlCol="0">
            <a:spAutoFit/>
          </a:bodyPr>
          <a:lstStyle/>
          <a:p>
            <a:r>
              <a:rPr lang="en-US" sz="24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The gap that the </a:t>
            </a:r>
            <a:r>
              <a:rPr lang="en-US" sz="2400" b="1"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AirTracker project</a:t>
            </a:r>
            <a:r>
              <a:rPr lang="en-US" sz="24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 is filling is the lack of a convenient and efficient way to search for flights and track ticket prices. With the help of AirTracker, users can easily compare prices and find the best deals available.</a:t>
            </a:r>
          </a:p>
          <a:p>
            <a:r>
              <a:rPr lang="en-US" sz="2400" b="0" i="0" dirty="0">
                <a:effectLst/>
                <a:latin typeface="Open Sans" panose="020B0606030504020204" pitchFamily="34" charset="0"/>
                <a:ea typeface="Open Sans" panose="020B0606030504020204" pitchFamily="34" charset="0"/>
                <a:cs typeface="Open Sans" panose="020B0606030504020204" pitchFamily="34" charset="0"/>
              </a:rPr>
              <a:t>The project is designed to be user-friendly and accessible to everyone </a:t>
            </a:r>
            <a:r>
              <a:rPr lang="en-US" sz="24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31624"/>
          </a:xfrm>
          <a:prstGeom prst="rect">
            <a:avLst/>
          </a:prstGeom>
          <a:solidFill>
            <a:srgbClr val="F3F3F7"/>
          </a:solidFill>
          <a:ln/>
        </p:spPr>
      </p:sp>
      <p:sp>
        <p:nvSpPr>
          <p:cNvPr id="4" name="Text 2"/>
          <p:cNvSpPr/>
          <p:nvPr/>
        </p:nvSpPr>
        <p:spPr>
          <a:xfrm>
            <a:off x="3029903" y="496133"/>
            <a:ext cx="3608546" cy="563880"/>
          </a:xfrm>
          <a:prstGeom prst="rect">
            <a:avLst/>
          </a:prstGeom>
          <a:noFill/>
          <a:ln/>
        </p:spPr>
        <p:txBody>
          <a:bodyPr wrap="none" rtlCol="0" anchor="t"/>
          <a:lstStyle/>
          <a:p>
            <a:pPr marL="0" indent="0">
              <a:lnSpc>
                <a:spcPts val="4440"/>
              </a:lnSpc>
              <a:buNone/>
            </a:pPr>
            <a:r>
              <a:rPr lang="en-US" sz="4370"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Methodology</a:t>
            </a:r>
            <a:endParaRPr lang="en-US" sz="4370" dirty="0">
              <a:effectLst>
                <a:outerShdw blurRad="38100" dist="38100" dir="2700000" algn="tl">
                  <a:srgbClr val="000000">
                    <a:alpha val="43137"/>
                  </a:srgbClr>
                </a:outerShdw>
              </a:effectLst>
            </a:endParaRPr>
          </a:p>
        </p:txBody>
      </p:sp>
      <p:sp>
        <p:nvSpPr>
          <p:cNvPr id="5" name="Shape 3"/>
          <p:cNvSpPr/>
          <p:nvPr/>
        </p:nvSpPr>
        <p:spPr>
          <a:xfrm>
            <a:off x="3282553" y="1420773"/>
            <a:ext cx="36076" cy="6314718"/>
          </a:xfrm>
          <a:prstGeom prst="rect">
            <a:avLst/>
          </a:prstGeom>
          <a:solidFill>
            <a:srgbClr val="E4E4ED"/>
          </a:solidFill>
          <a:ln/>
        </p:spPr>
      </p:sp>
      <p:sp>
        <p:nvSpPr>
          <p:cNvPr id="6" name="Shape 4"/>
          <p:cNvSpPr/>
          <p:nvPr/>
        </p:nvSpPr>
        <p:spPr>
          <a:xfrm>
            <a:off x="3503474" y="1746468"/>
            <a:ext cx="631508" cy="36076"/>
          </a:xfrm>
          <a:prstGeom prst="rect">
            <a:avLst/>
          </a:prstGeom>
          <a:solidFill>
            <a:srgbClr val="E4E4ED"/>
          </a:solidFill>
          <a:ln/>
        </p:spPr>
      </p:sp>
      <p:sp>
        <p:nvSpPr>
          <p:cNvPr id="7" name="Shape 5"/>
          <p:cNvSpPr/>
          <p:nvPr/>
        </p:nvSpPr>
        <p:spPr>
          <a:xfrm>
            <a:off x="3097590" y="1561624"/>
            <a:ext cx="405884" cy="405884"/>
          </a:xfrm>
          <a:prstGeom prst="roundRect">
            <a:avLst>
              <a:gd name="adj" fmla="val 26673"/>
            </a:avLst>
          </a:prstGeom>
          <a:solidFill>
            <a:srgbClr val="E4E4ED"/>
          </a:solidFill>
          <a:ln/>
        </p:spPr>
      </p:sp>
      <p:sp>
        <p:nvSpPr>
          <p:cNvPr id="8" name="Text 6"/>
          <p:cNvSpPr/>
          <p:nvPr/>
        </p:nvSpPr>
        <p:spPr>
          <a:xfrm>
            <a:off x="3247132" y="1595438"/>
            <a:ext cx="106680" cy="338257"/>
          </a:xfrm>
          <a:prstGeom prst="rect">
            <a:avLst/>
          </a:prstGeom>
          <a:noFill/>
          <a:ln/>
        </p:spPr>
        <p:txBody>
          <a:bodyPr wrap="none" rtlCol="0" anchor="t"/>
          <a:lstStyle/>
          <a:p>
            <a:pPr marL="0" indent="0" algn="ctr">
              <a:lnSpc>
                <a:spcPts val="2664"/>
              </a:lnSpc>
              <a:buNone/>
            </a:pPr>
            <a:r>
              <a:rPr lang="en-US" sz="2131" b="1" dirty="0">
                <a:solidFill>
                  <a:srgbClr val="101014"/>
                </a:solidFill>
                <a:latin typeface="Playfair Display" pitchFamily="34" charset="0"/>
                <a:ea typeface="Playfair Display" pitchFamily="34" charset="-122"/>
                <a:cs typeface="Playfair Display" pitchFamily="34" charset="-120"/>
              </a:rPr>
              <a:t>1</a:t>
            </a:r>
            <a:endParaRPr lang="en-US" sz="2131" dirty="0"/>
          </a:p>
        </p:txBody>
      </p:sp>
      <p:sp>
        <p:nvSpPr>
          <p:cNvPr id="9" name="Text 7"/>
          <p:cNvSpPr/>
          <p:nvPr/>
        </p:nvSpPr>
        <p:spPr>
          <a:xfrm>
            <a:off x="4292798" y="1601153"/>
            <a:ext cx="1804273" cy="281821"/>
          </a:xfrm>
          <a:prstGeom prst="rect">
            <a:avLst/>
          </a:prstGeom>
          <a:noFill/>
          <a:ln/>
        </p:spPr>
        <p:txBody>
          <a:bodyPr wrap="none" rtlCol="0" anchor="t"/>
          <a:lstStyle/>
          <a:p>
            <a:pPr marL="0" indent="0" algn="l">
              <a:lnSpc>
                <a:spcPts val="2220"/>
              </a:lnSpc>
              <a:buNone/>
            </a:pPr>
            <a:r>
              <a:rPr lang="en-US" sz="2400" b="1" dirty="0">
                <a:solidFill>
                  <a:srgbClr val="101014"/>
                </a:solidFill>
                <a:latin typeface="Playfair Display" pitchFamily="34" charset="0"/>
                <a:ea typeface="Playfair Display" pitchFamily="34" charset="-122"/>
                <a:cs typeface="Playfair Display" pitchFamily="34" charset="-120"/>
              </a:rPr>
              <a:t>Data Collection</a:t>
            </a:r>
            <a:endParaRPr lang="en-US" sz="2400" dirty="0"/>
          </a:p>
        </p:txBody>
      </p:sp>
      <p:sp>
        <p:nvSpPr>
          <p:cNvPr id="10" name="Text 8"/>
          <p:cNvSpPr/>
          <p:nvPr/>
        </p:nvSpPr>
        <p:spPr>
          <a:xfrm>
            <a:off x="4292798" y="2063353"/>
            <a:ext cx="7307580" cy="577215"/>
          </a:xfrm>
          <a:prstGeom prst="rect">
            <a:avLst/>
          </a:prstGeom>
          <a:noFill/>
          <a:ln/>
        </p:spPr>
        <p:txBody>
          <a:bodyPr wrap="square" rtlCol="0" anchor="t"/>
          <a:lstStyle/>
          <a:p>
            <a:pPr marL="0" indent="0" algn="l">
              <a:lnSpc>
                <a:spcPts val="2273"/>
              </a:lnSpc>
              <a:buNone/>
            </a:pPr>
            <a:r>
              <a:rPr lang="en-US" sz="2400" dirty="0">
                <a:solidFill>
                  <a:srgbClr val="39393C"/>
                </a:solidFill>
                <a:latin typeface="Open Sans" pitchFamily="34" charset="0"/>
                <a:ea typeface="Open Sans" pitchFamily="34" charset="-122"/>
                <a:cs typeface="Open Sans" pitchFamily="34" charset="-120"/>
              </a:rPr>
              <a:t>We gathered airline data and prices from multiple sources and APIs to populate our database.</a:t>
            </a:r>
            <a:endParaRPr lang="en-US" sz="2400" dirty="0"/>
          </a:p>
        </p:txBody>
      </p:sp>
      <p:sp>
        <p:nvSpPr>
          <p:cNvPr id="11" name="Shape 9"/>
          <p:cNvSpPr/>
          <p:nvPr/>
        </p:nvSpPr>
        <p:spPr>
          <a:xfrm>
            <a:off x="3503474" y="3370243"/>
            <a:ext cx="631508" cy="36076"/>
          </a:xfrm>
          <a:prstGeom prst="rect">
            <a:avLst/>
          </a:prstGeom>
          <a:solidFill>
            <a:srgbClr val="E4E4ED"/>
          </a:solidFill>
          <a:ln/>
        </p:spPr>
      </p:sp>
      <p:sp>
        <p:nvSpPr>
          <p:cNvPr id="12" name="Shape 10"/>
          <p:cNvSpPr/>
          <p:nvPr/>
        </p:nvSpPr>
        <p:spPr>
          <a:xfrm>
            <a:off x="3097590" y="3185398"/>
            <a:ext cx="405884" cy="405884"/>
          </a:xfrm>
          <a:prstGeom prst="roundRect">
            <a:avLst>
              <a:gd name="adj" fmla="val 26673"/>
            </a:avLst>
          </a:prstGeom>
          <a:solidFill>
            <a:srgbClr val="E4E4ED"/>
          </a:solidFill>
          <a:ln/>
        </p:spPr>
      </p:sp>
      <p:sp>
        <p:nvSpPr>
          <p:cNvPr id="13" name="Text 11"/>
          <p:cNvSpPr/>
          <p:nvPr/>
        </p:nvSpPr>
        <p:spPr>
          <a:xfrm>
            <a:off x="3228082" y="3219212"/>
            <a:ext cx="144780" cy="338257"/>
          </a:xfrm>
          <a:prstGeom prst="rect">
            <a:avLst/>
          </a:prstGeom>
          <a:noFill/>
          <a:ln/>
        </p:spPr>
        <p:txBody>
          <a:bodyPr wrap="none" rtlCol="0" anchor="t"/>
          <a:lstStyle/>
          <a:p>
            <a:pPr marL="0" indent="0" algn="ctr">
              <a:lnSpc>
                <a:spcPts val="2664"/>
              </a:lnSpc>
              <a:buNone/>
            </a:pPr>
            <a:r>
              <a:rPr lang="en-US" sz="2131" b="1" dirty="0">
                <a:solidFill>
                  <a:srgbClr val="101014"/>
                </a:solidFill>
                <a:latin typeface="Playfair Display" pitchFamily="34" charset="0"/>
                <a:ea typeface="Playfair Display" pitchFamily="34" charset="-122"/>
                <a:cs typeface="Playfair Display" pitchFamily="34" charset="-120"/>
              </a:rPr>
              <a:t>2</a:t>
            </a:r>
            <a:endParaRPr lang="en-US" sz="2131" dirty="0"/>
          </a:p>
        </p:txBody>
      </p:sp>
      <p:sp>
        <p:nvSpPr>
          <p:cNvPr id="14" name="Text 12"/>
          <p:cNvSpPr/>
          <p:nvPr/>
        </p:nvSpPr>
        <p:spPr>
          <a:xfrm>
            <a:off x="4292798" y="3224927"/>
            <a:ext cx="2506980" cy="281821"/>
          </a:xfrm>
          <a:prstGeom prst="rect">
            <a:avLst/>
          </a:prstGeom>
          <a:noFill/>
          <a:ln/>
        </p:spPr>
        <p:txBody>
          <a:bodyPr wrap="none" rtlCol="0" anchor="t"/>
          <a:lstStyle/>
          <a:p>
            <a:pPr marL="0" indent="0" algn="l">
              <a:lnSpc>
                <a:spcPts val="2220"/>
              </a:lnSpc>
              <a:buNone/>
            </a:pPr>
            <a:r>
              <a:rPr lang="en-US" sz="2400" b="1" dirty="0">
                <a:solidFill>
                  <a:srgbClr val="101014"/>
                </a:solidFill>
                <a:latin typeface="Playfair Display" pitchFamily="34" charset="0"/>
                <a:ea typeface="Playfair Display" pitchFamily="34" charset="-122"/>
                <a:cs typeface="Playfair Display" pitchFamily="34" charset="-120"/>
              </a:rPr>
              <a:t>Algorithm Development</a:t>
            </a:r>
            <a:endParaRPr lang="en-US" sz="2400" dirty="0"/>
          </a:p>
        </p:txBody>
      </p:sp>
      <p:sp>
        <p:nvSpPr>
          <p:cNvPr id="15" name="Text 13"/>
          <p:cNvSpPr/>
          <p:nvPr/>
        </p:nvSpPr>
        <p:spPr>
          <a:xfrm>
            <a:off x="4292798" y="3687128"/>
            <a:ext cx="7307580" cy="577215"/>
          </a:xfrm>
          <a:prstGeom prst="rect">
            <a:avLst/>
          </a:prstGeom>
          <a:noFill/>
          <a:ln/>
        </p:spPr>
        <p:txBody>
          <a:bodyPr wrap="square" rtlCol="0" anchor="t"/>
          <a:lstStyle/>
          <a:p>
            <a:pPr marL="0" indent="0" algn="l">
              <a:lnSpc>
                <a:spcPts val="2273"/>
              </a:lnSpc>
              <a:buNone/>
            </a:pPr>
            <a:r>
              <a:rPr lang="en-US" sz="2400" dirty="0">
                <a:solidFill>
                  <a:srgbClr val="39393C"/>
                </a:solidFill>
                <a:latin typeface="Open Sans" pitchFamily="34" charset="0"/>
                <a:ea typeface="Open Sans" pitchFamily="34" charset="-122"/>
                <a:cs typeface="Open Sans" pitchFamily="34" charset="-120"/>
              </a:rPr>
              <a:t>We developed a proprietary algorithm to calculate the cheapest flight options based on user input.</a:t>
            </a:r>
            <a:endParaRPr lang="en-US" sz="2400" dirty="0"/>
          </a:p>
        </p:txBody>
      </p:sp>
      <p:sp>
        <p:nvSpPr>
          <p:cNvPr id="16" name="Shape 14"/>
          <p:cNvSpPr/>
          <p:nvPr/>
        </p:nvSpPr>
        <p:spPr>
          <a:xfrm>
            <a:off x="3503474" y="4994017"/>
            <a:ext cx="631508" cy="36076"/>
          </a:xfrm>
          <a:prstGeom prst="rect">
            <a:avLst/>
          </a:prstGeom>
          <a:solidFill>
            <a:srgbClr val="E4E4ED"/>
          </a:solidFill>
          <a:ln/>
        </p:spPr>
      </p:sp>
      <p:sp>
        <p:nvSpPr>
          <p:cNvPr id="17" name="Shape 15"/>
          <p:cNvSpPr/>
          <p:nvPr/>
        </p:nvSpPr>
        <p:spPr>
          <a:xfrm>
            <a:off x="3097590" y="4809173"/>
            <a:ext cx="405884" cy="405884"/>
          </a:xfrm>
          <a:prstGeom prst="roundRect">
            <a:avLst>
              <a:gd name="adj" fmla="val 26673"/>
            </a:avLst>
          </a:prstGeom>
          <a:solidFill>
            <a:srgbClr val="E4E4ED"/>
          </a:solidFill>
          <a:ln/>
        </p:spPr>
      </p:sp>
      <p:sp>
        <p:nvSpPr>
          <p:cNvPr id="18" name="Text 16"/>
          <p:cNvSpPr/>
          <p:nvPr/>
        </p:nvSpPr>
        <p:spPr>
          <a:xfrm>
            <a:off x="3235702" y="4842986"/>
            <a:ext cx="129540" cy="338257"/>
          </a:xfrm>
          <a:prstGeom prst="rect">
            <a:avLst/>
          </a:prstGeom>
          <a:noFill/>
          <a:ln/>
        </p:spPr>
        <p:txBody>
          <a:bodyPr wrap="none" rtlCol="0" anchor="t"/>
          <a:lstStyle/>
          <a:p>
            <a:pPr marL="0" indent="0" algn="ctr">
              <a:lnSpc>
                <a:spcPts val="2664"/>
              </a:lnSpc>
              <a:buNone/>
            </a:pPr>
            <a:r>
              <a:rPr lang="en-US" sz="2131" b="1" dirty="0">
                <a:solidFill>
                  <a:srgbClr val="101014"/>
                </a:solidFill>
                <a:latin typeface="Playfair Display" pitchFamily="34" charset="0"/>
                <a:ea typeface="Playfair Display" pitchFamily="34" charset="-122"/>
                <a:cs typeface="Playfair Display" pitchFamily="34" charset="-120"/>
              </a:rPr>
              <a:t>3</a:t>
            </a:r>
            <a:endParaRPr lang="en-US" sz="2131" dirty="0"/>
          </a:p>
        </p:txBody>
      </p:sp>
      <p:sp>
        <p:nvSpPr>
          <p:cNvPr id="19" name="Text 17"/>
          <p:cNvSpPr/>
          <p:nvPr/>
        </p:nvSpPr>
        <p:spPr>
          <a:xfrm>
            <a:off x="4292798" y="4848701"/>
            <a:ext cx="2232660" cy="281821"/>
          </a:xfrm>
          <a:prstGeom prst="rect">
            <a:avLst/>
          </a:prstGeom>
          <a:noFill/>
          <a:ln/>
        </p:spPr>
        <p:txBody>
          <a:bodyPr wrap="none" rtlCol="0" anchor="t"/>
          <a:lstStyle/>
          <a:p>
            <a:pPr marL="0" indent="0" algn="l">
              <a:lnSpc>
                <a:spcPts val="2220"/>
              </a:lnSpc>
              <a:buNone/>
            </a:pPr>
            <a:r>
              <a:rPr lang="en-US" sz="2400" b="1" dirty="0">
                <a:solidFill>
                  <a:srgbClr val="101014"/>
                </a:solidFill>
                <a:latin typeface="Playfair Display" pitchFamily="34" charset="0"/>
                <a:ea typeface="Playfair Display" pitchFamily="34" charset="-122"/>
                <a:cs typeface="Playfair Display" pitchFamily="34" charset="-120"/>
              </a:rPr>
              <a:t>User Interface Design</a:t>
            </a:r>
            <a:endParaRPr lang="en-US" sz="2400" dirty="0"/>
          </a:p>
        </p:txBody>
      </p:sp>
      <p:sp>
        <p:nvSpPr>
          <p:cNvPr id="20" name="Text 18"/>
          <p:cNvSpPr/>
          <p:nvPr/>
        </p:nvSpPr>
        <p:spPr>
          <a:xfrm>
            <a:off x="4292798" y="5310902"/>
            <a:ext cx="7307580" cy="577215"/>
          </a:xfrm>
          <a:prstGeom prst="rect">
            <a:avLst/>
          </a:prstGeom>
          <a:noFill/>
          <a:ln/>
        </p:spPr>
        <p:txBody>
          <a:bodyPr wrap="square" rtlCol="0" anchor="t"/>
          <a:lstStyle/>
          <a:p>
            <a:pPr marL="0" indent="0" algn="l">
              <a:lnSpc>
                <a:spcPts val="2273"/>
              </a:lnSpc>
              <a:buNone/>
            </a:pPr>
            <a:r>
              <a:rPr lang="en-US" sz="2400" dirty="0">
                <a:solidFill>
                  <a:srgbClr val="39393C"/>
                </a:solidFill>
                <a:latin typeface="Open Sans" pitchFamily="34" charset="0"/>
                <a:ea typeface="Open Sans" pitchFamily="34" charset="-122"/>
                <a:cs typeface="Open Sans" pitchFamily="34" charset="-120"/>
              </a:rPr>
              <a:t>We designed a user-friendly interface with a dashboard that allows users to view their tracked flights and receive alerts.</a:t>
            </a:r>
            <a:endParaRPr lang="en-US" sz="2400" dirty="0"/>
          </a:p>
        </p:txBody>
      </p:sp>
      <p:sp>
        <p:nvSpPr>
          <p:cNvPr id="21" name="Shape 19"/>
          <p:cNvSpPr/>
          <p:nvPr/>
        </p:nvSpPr>
        <p:spPr>
          <a:xfrm>
            <a:off x="3503474" y="6617791"/>
            <a:ext cx="631508" cy="36076"/>
          </a:xfrm>
          <a:prstGeom prst="rect">
            <a:avLst/>
          </a:prstGeom>
          <a:solidFill>
            <a:srgbClr val="E4E4ED"/>
          </a:solidFill>
          <a:ln/>
        </p:spPr>
      </p:sp>
      <p:sp>
        <p:nvSpPr>
          <p:cNvPr id="22" name="Shape 20"/>
          <p:cNvSpPr/>
          <p:nvPr/>
        </p:nvSpPr>
        <p:spPr>
          <a:xfrm>
            <a:off x="3097590" y="6432947"/>
            <a:ext cx="405884" cy="405884"/>
          </a:xfrm>
          <a:prstGeom prst="roundRect">
            <a:avLst>
              <a:gd name="adj" fmla="val 26673"/>
            </a:avLst>
          </a:prstGeom>
          <a:solidFill>
            <a:srgbClr val="E4E4ED"/>
          </a:solidFill>
          <a:ln/>
        </p:spPr>
      </p:sp>
      <p:sp>
        <p:nvSpPr>
          <p:cNvPr id="23" name="Text 21"/>
          <p:cNvSpPr/>
          <p:nvPr/>
        </p:nvSpPr>
        <p:spPr>
          <a:xfrm>
            <a:off x="3228082" y="6466761"/>
            <a:ext cx="144780" cy="467915"/>
          </a:xfrm>
          <a:prstGeom prst="rect">
            <a:avLst/>
          </a:prstGeom>
          <a:noFill/>
          <a:ln/>
        </p:spPr>
        <p:txBody>
          <a:bodyPr wrap="none" rtlCol="0" anchor="t"/>
          <a:lstStyle/>
          <a:p>
            <a:pPr marL="0" indent="0" algn="ctr">
              <a:lnSpc>
                <a:spcPts val="2664"/>
              </a:lnSpc>
              <a:buNone/>
            </a:pPr>
            <a:r>
              <a:rPr lang="en-US" sz="2131" b="1" dirty="0">
                <a:solidFill>
                  <a:srgbClr val="101014"/>
                </a:solidFill>
                <a:latin typeface="Playfair Display" pitchFamily="34" charset="0"/>
                <a:ea typeface="Playfair Display" pitchFamily="34" charset="-122"/>
                <a:cs typeface="Playfair Display" pitchFamily="34" charset="-120"/>
              </a:rPr>
              <a:t>4</a:t>
            </a:r>
            <a:endParaRPr lang="en-US" sz="2131" dirty="0"/>
          </a:p>
        </p:txBody>
      </p:sp>
      <p:sp>
        <p:nvSpPr>
          <p:cNvPr id="24" name="Text 22"/>
          <p:cNvSpPr/>
          <p:nvPr/>
        </p:nvSpPr>
        <p:spPr>
          <a:xfrm>
            <a:off x="4292798" y="6472476"/>
            <a:ext cx="2171700" cy="281821"/>
          </a:xfrm>
          <a:prstGeom prst="rect">
            <a:avLst/>
          </a:prstGeom>
          <a:noFill/>
          <a:ln/>
        </p:spPr>
        <p:txBody>
          <a:bodyPr wrap="none" rtlCol="0" anchor="t"/>
          <a:lstStyle/>
          <a:p>
            <a:pPr marL="0" indent="0" algn="l">
              <a:lnSpc>
                <a:spcPts val="2220"/>
              </a:lnSpc>
              <a:buNone/>
            </a:pPr>
            <a:r>
              <a:rPr lang="en-US" sz="2400" b="1" dirty="0">
                <a:solidFill>
                  <a:srgbClr val="101014"/>
                </a:solidFill>
                <a:latin typeface="Playfair Display" pitchFamily="34" charset="0"/>
                <a:ea typeface="Playfair Display" pitchFamily="34" charset="-122"/>
                <a:cs typeface="Playfair Display" pitchFamily="34" charset="-120"/>
              </a:rPr>
              <a:t>Testing and Iteration</a:t>
            </a:r>
            <a:endParaRPr lang="en-US" sz="2400" dirty="0"/>
          </a:p>
        </p:txBody>
      </p:sp>
      <p:sp>
        <p:nvSpPr>
          <p:cNvPr id="25" name="Text 23"/>
          <p:cNvSpPr/>
          <p:nvPr/>
        </p:nvSpPr>
        <p:spPr>
          <a:xfrm>
            <a:off x="4292798" y="6934676"/>
            <a:ext cx="7307580" cy="577215"/>
          </a:xfrm>
          <a:prstGeom prst="rect">
            <a:avLst/>
          </a:prstGeom>
          <a:noFill/>
          <a:ln/>
        </p:spPr>
        <p:txBody>
          <a:bodyPr wrap="square" rtlCol="0" anchor="t"/>
          <a:lstStyle/>
          <a:p>
            <a:pPr marL="0" indent="0" algn="l">
              <a:lnSpc>
                <a:spcPts val="2273"/>
              </a:lnSpc>
              <a:buNone/>
            </a:pPr>
            <a:r>
              <a:rPr lang="en-US" sz="2400" dirty="0">
                <a:solidFill>
                  <a:srgbClr val="39393C"/>
                </a:solidFill>
                <a:latin typeface="Open Sans" pitchFamily="34" charset="0"/>
                <a:ea typeface="Open Sans" pitchFamily="34" charset="-122"/>
                <a:cs typeface="Open Sans" pitchFamily="34" charset="-120"/>
              </a:rPr>
              <a:t>We tested our application extensively and made continuous improvements based on user feedback.</a:t>
            </a:r>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1037153"/>
            <a:ext cx="5189220"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System</a:t>
            </a:r>
            <a:r>
              <a:rPr lang="en-US" sz="4374" b="1" dirty="0">
                <a:solidFill>
                  <a:srgbClr val="101014"/>
                </a:solidFill>
                <a:latin typeface="Playfair Display" pitchFamily="34" charset="0"/>
                <a:ea typeface="Playfair Display" pitchFamily="34" charset="-122"/>
                <a:cs typeface="Playfair Display" pitchFamily="34" charset="-120"/>
              </a:rPr>
              <a:t> </a:t>
            </a: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Architecture</a:t>
            </a:r>
            <a:endParaRPr lang="en-US" sz="4374" dirty="0">
              <a:effectLst>
                <a:outerShdw blurRad="38100" dist="38100" dir="2700000" algn="tl">
                  <a:srgbClr val="000000">
                    <a:alpha val="43137"/>
                  </a:srgbClr>
                </a:outerShdw>
              </a:effectLst>
            </a:endParaRPr>
          </a:p>
        </p:txBody>
      </p:sp>
      <p:pic>
        <p:nvPicPr>
          <p:cNvPr id="5" name="Image 0" descr="preencoded.png"/>
          <p:cNvPicPr>
            <a:picLocks noChangeAspect="1"/>
          </p:cNvPicPr>
          <p:nvPr/>
        </p:nvPicPr>
        <p:blipFill>
          <a:blip r:embed="rId3"/>
          <a:stretch>
            <a:fillRect/>
          </a:stretch>
        </p:blipFill>
        <p:spPr>
          <a:xfrm>
            <a:off x="2037993" y="2175867"/>
            <a:ext cx="3295888" cy="2036921"/>
          </a:xfrm>
          <a:prstGeom prst="rect">
            <a:avLst/>
          </a:prstGeom>
        </p:spPr>
      </p:pic>
      <p:sp>
        <p:nvSpPr>
          <p:cNvPr id="6" name="Text 3"/>
          <p:cNvSpPr/>
          <p:nvPr/>
        </p:nvSpPr>
        <p:spPr>
          <a:xfrm>
            <a:off x="2037993" y="4490442"/>
            <a:ext cx="2221944" cy="347186"/>
          </a:xfrm>
          <a:prstGeom prst="rect">
            <a:avLst/>
          </a:prstGeom>
          <a:noFill/>
          <a:ln/>
        </p:spPr>
        <p:txBody>
          <a:bodyPr wrap="none" rtlCol="0" anchor="t"/>
          <a:lstStyle/>
          <a:p>
            <a:pPr marL="0" indent="0" algn="l">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Client-Side</a:t>
            </a:r>
            <a:endParaRPr lang="en-US" sz="2187" dirty="0"/>
          </a:p>
        </p:txBody>
      </p:sp>
      <p:sp>
        <p:nvSpPr>
          <p:cNvPr id="7" name="Text 4"/>
          <p:cNvSpPr/>
          <p:nvPr/>
        </p:nvSpPr>
        <p:spPr>
          <a:xfrm>
            <a:off x="2037993" y="5059799"/>
            <a:ext cx="3295888" cy="1421606"/>
          </a:xfrm>
          <a:prstGeom prst="rect">
            <a:avLst/>
          </a:prstGeom>
          <a:noFill/>
          <a:ln/>
        </p:spPr>
        <p:txBody>
          <a:bodyPr wrap="square" rtlCol="0" anchor="t"/>
          <a:lstStyle/>
          <a:p>
            <a:pPr marL="0" indent="0" algn="l">
              <a:lnSpc>
                <a:spcPts val="2799"/>
              </a:lnSpc>
              <a:buNone/>
            </a:pPr>
            <a:r>
              <a:rPr lang="en-US" sz="2000" dirty="0">
                <a:solidFill>
                  <a:srgbClr val="39393C"/>
                </a:solidFill>
                <a:latin typeface="Open Sans" pitchFamily="34" charset="0"/>
                <a:ea typeface="Open Sans" pitchFamily="34" charset="-122"/>
                <a:cs typeface="Open Sans" pitchFamily="34" charset="-120"/>
              </a:rPr>
              <a:t>React, HTML, and Tailwind-CSS provide a seamless user interface and allow users to interact with the application.</a:t>
            </a:r>
            <a:endParaRPr lang="en-US" sz="2000" dirty="0"/>
          </a:p>
        </p:txBody>
      </p:sp>
      <p:pic>
        <p:nvPicPr>
          <p:cNvPr id="8" name="Image 1" descr="preencoded.png"/>
          <p:cNvPicPr>
            <a:picLocks noChangeAspect="1"/>
          </p:cNvPicPr>
          <p:nvPr/>
        </p:nvPicPr>
        <p:blipFill>
          <a:blip r:embed="rId4"/>
          <a:stretch>
            <a:fillRect/>
          </a:stretch>
        </p:blipFill>
        <p:spPr>
          <a:xfrm>
            <a:off x="5667137" y="2175867"/>
            <a:ext cx="3296007" cy="2037040"/>
          </a:xfrm>
          <a:prstGeom prst="rect">
            <a:avLst/>
          </a:prstGeom>
        </p:spPr>
      </p:pic>
      <p:sp>
        <p:nvSpPr>
          <p:cNvPr id="9" name="Text 5"/>
          <p:cNvSpPr/>
          <p:nvPr/>
        </p:nvSpPr>
        <p:spPr>
          <a:xfrm>
            <a:off x="5667137" y="4490561"/>
            <a:ext cx="2221944" cy="347186"/>
          </a:xfrm>
          <a:prstGeom prst="rect">
            <a:avLst/>
          </a:prstGeom>
          <a:noFill/>
          <a:ln/>
        </p:spPr>
        <p:txBody>
          <a:bodyPr wrap="none" rtlCol="0" anchor="t"/>
          <a:lstStyle/>
          <a:p>
            <a:pPr marL="0" indent="0" algn="l">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Server-Side</a:t>
            </a:r>
            <a:endParaRPr lang="en-US" sz="2187" dirty="0"/>
          </a:p>
        </p:txBody>
      </p:sp>
      <p:sp>
        <p:nvSpPr>
          <p:cNvPr id="10" name="Text 6"/>
          <p:cNvSpPr/>
          <p:nvPr/>
        </p:nvSpPr>
        <p:spPr>
          <a:xfrm>
            <a:off x="5667137" y="5059918"/>
            <a:ext cx="3296007" cy="1421606"/>
          </a:xfrm>
          <a:prstGeom prst="rect">
            <a:avLst/>
          </a:prstGeom>
          <a:noFill/>
          <a:ln/>
        </p:spPr>
        <p:txBody>
          <a:bodyPr wrap="square" rtlCol="0" anchor="t"/>
          <a:lstStyle/>
          <a:p>
            <a:pPr marL="0" indent="0" algn="l">
              <a:lnSpc>
                <a:spcPts val="2799"/>
              </a:lnSpc>
              <a:buNone/>
            </a:pPr>
            <a:r>
              <a:rPr lang="en-US" sz="2000" dirty="0">
                <a:solidFill>
                  <a:srgbClr val="39393C"/>
                </a:solidFill>
                <a:latin typeface="Open Sans" pitchFamily="34" charset="0"/>
                <a:ea typeface="Open Sans" pitchFamily="34" charset="-122"/>
                <a:cs typeface="Open Sans" pitchFamily="34" charset="-120"/>
              </a:rPr>
              <a:t>Node.js and Firebase allow for real-time data processing and ensure that users receive up-to-date flight information.</a:t>
            </a:r>
            <a:endParaRPr lang="en-US" sz="2000" dirty="0"/>
          </a:p>
        </p:txBody>
      </p:sp>
      <p:pic>
        <p:nvPicPr>
          <p:cNvPr id="11" name="Image 2" descr="preencoded.png"/>
          <p:cNvPicPr>
            <a:picLocks noChangeAspect="1"/>
          </p:cNvPicPr>
          <p:nvPr/>
        </p:nvPicPr>
        <p:blipFill>
          <a:blip r:embed="rId5"/>
          <a:stretch>
            <a:fillRect/>
          </a:stretch>
        </p:blipFill>
        <p:spPr>
          <a:xfrm>
            <a:off x="9296400" y="2175867"/>
            <a:ext cx="3296007" cy="2037040"/>
          </a:xfrm>
          <a:prstGeom prst="rect">
            <a:avLst/>
          </a:prstGeom>
        </p:spPr>
      </p:pic>
      <p:sp>
        <p:nvSpPr>
          <p:cNvPr id="12" name="Text 7"/>
          <p:cNvSpPr/>
          <p:nvPr/>
        </p:nvSpPr>
        <p:spPr>
          <a:xfrm>
            <a:off x="9296400" y="4490561"/>
            <a:ext cx="2221944" cy="347186"/>
          </a:xfrm>
          <a:prstGeom prst="rect">
            <a:avLst/>
          </a:prstGeom>
          <a:noFill/>
          <a:ln/>
        </p:spPr>
        <p:txBody>
          <a:bodyPr wrap="none" rtlCol="0" anchor="t"/>
          <a:lstStyle/>
          <a:p>
            <a:pPr marL="0" indent="0" algn="l">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API Integration</a:t>
            </a:r>
            <a:endParaRPr lang="en-US" sz="2187" dirty="0"/>
          </a:p>
        </p:txBody>
      </p:sp>
      <p:sp>
        <p:nvSpPr>
          <p:cNvPr id="13" name="Text 8"/>
          <p:cNvSpPr/>
          <p:nvPr/>
        </p:nvSpPr>
        <p:spPr>
          <a:xfrm>
            <a:off x="9296400" y="5059918"/>
            <a:ext cx="3296007" cy="2132409"/>
          </a:xfrm>
          <a:prstGeom prst="rect">
            <a:avLst/>
          </a:prstGeom>
          <a:noFill/>
          <a:ln/>
        </p:spPr>
        <p:txBody>
          <a:bodyPr wrap="square" rtlCol="0" anchor="t"/>
          <a:lstStyle/>
          <a:p>
            <a:pPr marL="0" indent="0" algn="l">
              <a:lnSpc>
                <a:spcPts val="2799"/>
              </a:lnSpc>
              <a:buNone/>
            </a:pPr>
            <a:r>
              <a:rPr lang="en-US" sz="2000" dirty="0">
                <a:solidFill>
                  <a:srgbClr val="39393C"/>
                </a:solidFill>
                <a:latin typeface="Open Sans" pitchFamily="34" charset="0"/>
                <a:ea typeface="Open Sans" pitchFamily="34" charset="-122"/>
                <a:cs typeface="Open Sans" pitchFamily="34" charset="-120"/>
              </a:rPr>
              <a:t>We integrated several APIs, including Skyscanner and FlightStats data, to ensure that our users have access to a wide range of flight options and prices.</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110848"/>
            <a:ext cx="14630400" cy="8229600"/>
          </a:xfrm>
          <a:prstGeom prst="rect">
            <a:avLst/>
          </a:prstGeom>
          <a:solidFill>
            <a:srgbClr val="F3F3F7">
              <a:alpha val="85000"/>
            </a:srgbClr>
          </a:solidFill>
          <a:ln/>
        </p:spPr>
        <p:txBody>
          <a:bodyPr/>
          <a:lstStyle/>
          <a:p>
            <a:endParaRPr lang="en-IN" dirty="0"/>
          </a:p>
        </p:txBody>
      </p:sp>
      <p:sp>
        <p:nvSpPr>
          <p:cNvPr id="6" name="Text 3"/>
          <p:cNvSpPr/>
          <p:nvPr/>
        </p:nvSpPr>
        <p:spPr>
          <a:xfrm>
            <a:off x="2037993" y="2302788"/>
            <a:ext cx="4443889"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Implementation</a:t>
            </a:r>
            <a:endParaRPr lang="en-US" sz="4374" dirty="0">
              <a:effectLst>
                <a:outerShdw blurRad="38100" dist="38100" dir="2700000" algn="tl">
                  <a:srgbClr val="000000">
                    <a:alpha val="43137"/>
                  </a:srgbClr>
                </a:outerShdw>
              </a:effectLst>
            </a:endParaRPr>
          </a:p>
        </p:txBody>
      </p:sp>
      <p:sp>
        <p:nvSpPr>
          <p:cNvPr id="7" name="Shape 4"/>
          <p:cNvSpPr/>
          <p:nvPr/>
        </p:nvSpPr>
        <p:spPr>
          <a:xfrm>
            <a:off x="2037993" y="3504009"/>
            <a:ext cx="499943" cy="499943"/>
          </a:xfrm>
          <a:prstGeom prst="roundRect">
            <a:avLst>
              <a:gd name="adj" fmla="val 26667"/>
            </a:avLst>
          </a:prstGeom>
          <a:solidFill>
            <a:srgbClr val="E4E4ED"/>
          </a:solidFill>
          <a:ln/>
        </p:spPr>
      </p:sp>
      <p:sp>
        <p:nvSpPr>
          <p:cNvPr id="8" name="Text 5"/>
          <p:cNvSpPr/>
          <p:nvPr/>
        </p:nvSpPr>
        <p:spPr>
          <a:xfrm>
            <a:off x="2223135" y="3545681"/>
            <a:ext cx="12954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1</a:t>
            </a:r>
            <a:endParaRPr lang="en-US" sz="2624" dirty="0"/>
          </a:p>
        </p:txBody>
      </p:sp>
      <p:sp>
        <p:nvSpPr>
          <p:cNvPr id="9" name="Text 6"/>
          <p:cNvSpPr/>
          <p:nvPr/>
        </p:nvSpPr>
        <p:spPr>
          <a:xfrm>
            <a:off x="2760107" y="3580328"/>
            <a:ext cx="2270760"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Front-end Design</a:t>
            </a:r>
            <a:endParaRPr lang="en-US" sz="2187" dirty="0"/>
          </a:p>
        </p:txBody>
      </p:sp>
      <p:sp>
        <p:nvSpPr>
          <p:cNvPr id="10" name="Text 7"/>
          <p:cNvSpPr/>
          <p:nvPr/>
        </p:nvSpPr>
        <p:spPr>
          <a:xfrm>
            <a:off x="2760107" y="4149685"/>
            <a:ext cx="2647950" cy="1777008"/>
          </a:xfrm>
          <a:prstGeom prst="rect">
            <a:avLst/>
          </a:prstGeom>
          <a:noFill/>
          <a:ln/>
        </p:spPr>
        <p:txBody>
          <a:bodyPr wrap="square" rtlCol="0" anchor="t"/>
          <a:lstStyle/>
          <a:p>
            <a:pPr marL="0" indent="0">
              <a:lnSpc>
                <a:spcPts val="2799"/>
              </a:lnSpc>
              <a:buNone/>
            </a:pPr>
            <a:r>
              <a:rPr lang="en-US" sz="2000" dirty="0">
                <a:solidFill>
                  <a:srgbClr val="39393C"/>
                </a:solidFill>
                <a:latin typeface="Open Sans" pitchFamily="34" charset="0"/>
                <a:ea typeface="Open Sans" pitchFamily="34" charset="-122"/>
                <a:cs typeface="Open Sans" pitchFamily="34" charset="-120"/>
              </a:rPr>
              <a:t>We followed the latest design trends and used Tailwind-CSS to make the interface responsive and visually appealing.</a:t>
            </a:r>
            <a:endParaRPr lang="en-US" sz="2000" dirty="0"/>
          </a:p>
        </p:txBody>
      </p:sp>
      <p:sp>
        <p:nvSpPr>
          <p:cNvPr id="11" name="Shape 8"/>
          <p:cNvSpPr/>
          <p:nvPr/>
        </p:nvSpPr>
        <p:spPr>
          <a:xfrm>
            <a:off x="5630228" y="3504009"/>
            <a:ext cx="499943" cy="499943"/>
          </a:xfrm>
          <a:prstGeom prst="roundRect">
            <a:avLst>
              <a:gd name="adj" fmla="val 26667"/>
            </a:avLst>
          </a:prstGeom>
          <a:solidFill>
            <a:srgbClr val="E4E4ED"/>
          </a:solidFill>
          <a:ln/>
        </p:spPr>
      </p:sp>
      <p:sp>
        <p:nvSpPr>
          <p:cNvPr id="12" name="Text 9"/>
          <p:cNvSpPr/>
          <p:nvPr/>
        </p:nvSpPr>
        <p:spPr>
          <a:xfrm>
            <a:off x="5792510" y="3545681"/>
            <a:ext cx="17526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2</a:t>
            </a:r>
            <a:endParaRPr lang="en-US" sz="2624" dirty="0"/>
          </a:p>
        </p:txBody>
      </p:sp>
      <p:sp>
        <p:nvSpPr>
          <p:cNvPr id="13" name="Text 10"/>
          <p:cNvSpPr/>
          <p:nvPr/>
        </p:nvSpPr>
        <p:spPr>
          <a:xfrm>
            <a:off x="6352342" y="3580328"/>
            <a:ext cx="2316480"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Data Management</a:t>
            </a:r>
            <a:endParaRPr lang="en-US" sz="2187" dirty="0"/>
          </a:p>
        </p:txBody>
      </p:sp>
      <p:sp>
        <p:nvSpPr>
          <p:cNvPr id="14" name="Text 11"/>
          <p:cNvSpPr/>
          <p:nvPr/>
        </p:nvSpPr>
        <p:spPr>
          <a:xfrm>
            <a:off x="6352342" y="4149685"/>
            <a:ext cx="2647950" cy="1777008"/>
          </a:xfrm>
          <a:prstGeom prst="rect">
            <a:avLst/>
          </a:prstGeom>
          <a:noFill/>
          <a:ln/>
        </p:spPr>
        <p:txBody>
          <a:bodyPr wrap="square" rtlCol="0" anchor="t"/>
          <a:lstStyle/>
          <a:p>
            <a:pPr marL="0" indent="0">
              <a:lnSpc>
                <a:spcPts val="2799"/>
              </a:lnSpc>
              <a:buNone/>
            </a:pPr>
            <a:r>
              <a:rPr lang="en-US" sz="2000" dirty="0">
                <a:solidFill>
                  <a:srgbClr val="39393C"/>
                </a:solidFill>
                <a:latin typeface="Open Sans" pitchFamily="34" charset="0"/>
                <a:ea typeface="Open Sans" pitchFamily="34" charset="-122"/>
                <a:cs typeface="Open Sans" pitchFamily="34" charset="-120"/>
              </a:rPr>
              <a:t>We utilized Firebase to store and retrieve data in real-time with minimal latency and maximum security.</a:t>
            </a:r>
            <a:endParaRPr lang="en-US" sz="2000" dirty="0"/>
          </a:p>
        </p:txBody>
      </p:sp>
      <p:sp>
        <p:nvSpPr>
          <p:cNvPr id="15" name="Shape 12"/>
          <p:cNvSpPr/>
          <p:nvPr/>
        </p:nvSpPr>
        <p:spPr>
          <a:xfrm>
            <a:off x="9222462" y="3504009"/>
            <a:ext cx="499943" cy="499943"/>
          </a:xfrm>
          <a:prstGeom prst="roundRect">
            <a:avLst>
              <a:gd name="adj" fmla="val 26667"/>
            </a:avLst>
          </a:prstGeom>
          <a:solidFill>
            <a:srgbClr val="E4E4ED"/>
          </a:solidFill>
          <a:ln/>
        </p:spPr>
      </p:sp>
      <p:sp>
        <p:nvSpPr>
          <p:cNvPr id="16" name="Text 13"/>
          <p:cNvSpPr/>
          <p:nvPr/>
        </p:nvSpPr>
        <p:spPr>
          <a:xfrm>
            <a:off x="9392364" y="3545681"/>
            <a:ext cx="16002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3</a:t>
            </a:r>
            <a:endParaRPr lang="en-US" sz="2624" dirty="0"/>
          </a:p>
        </p:txBody>
      </p:sp>
      <p:sp>
        <p:nvSpPr>
          <p:cNvPr id="17" name="Text 14"/>
          <p:cNvSpPr/>
          <p:nvPr/>
        </p:nvSpPr>
        <p:spPr>
          <a:xfrm>
            <a:off x="9944576" y="3580328"/>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API Integration</a:t>
            </a:r>
            <a:endParaRPr lang="en-US" sz="2187" dirty="0"/>
          </a:p>
        </p:txBody>
      </p:sp>
      <p:sp>
        <p:nvSpPr>
          <p:cNvPr id="18" name="Text 15"/>
          <p:cNvSpPr/>
          <p:nvPr/>
        </p:nvSpPr>
        <p:spPr>
          <a:xfrm>
            <a:off x="9944576" y="4149685"/>
            <a:ext cx="2647950" cy="1421606"/>
          </a:xfrm>
          <a:prstGeom prst="rect">
            <a:avLst/>
          </a:prstGeom>
          <a:noFill/>
          <a:ln/>
        </p:spPr>
        <p:txBody>
          <a:bodyPr wrap="square" rtlCol="0" anchor="t"/>
          <a:lstStyle/>
          <a:p>
            <a:pPr marL="0" indent="0">
              <a:lnSpc>
                <a:spcPts val="2799"/>
              </a:lnSpc>
              <a:buNone/>
            </a:pPr>
            <a:r>
              <a:rPr lang="en-US" sz="2000" dirty="0">
                <a:solidFill>
                  <a:srgbClr val="39393C"/>
                </a:solidFill>
                <a:latin typeface="Open Sans" pitchFamily="34" charset="0"/>
                <a:ea typeface="Open Sans" pitchFamily="34" charset="-122"/>
                <a:cs typeface="Open Sans" pitchFamily="34" charset="-120"/>
              </a:rPr>
              <a:t>We integrated and tested multiple APIs to gather flight data and ensure accurate pricing.</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1532096"/>
            <a:ext cx="4443889"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Features</a:t>
            </a:r>
            <a:endParaRPr lang="en-US" sz="4374" dirty="0">
              <a:effectLst>
                <a:outerShdw blurRad="38100" dist="38100" dir="2700000" algn="tl">
                  <a:srgbClr val="000000">
                    <a:alpha val="43137"/>
                  </a:srgbClr>
                </a:outerShdw>
              </a:effectLst>
            </a:endParaRPr>
          </a:p>
        </p:txBody>
      </p:sp>
      <p:sp>
        <p:nvSpPr>
          <p:cNvPr id="5" name="Shape 3"/>
          <p:cNvSpPr/>
          <p:nvPr/>
        </p:nvSpPr>
        <p:spPr>
          <a:xfrm>
            <a:off x="2037993" y="2670810"/>
            <a:ext cx="5166122" cy="1724501"/>
          </a:xfrm>
          <a:prstGeom prst="roundRect">
            <a:avLst>
              <a:gd name="adj" fmla="val 7731"/>
            </a:avLst>
          </a:prstGeom>
          <a:solidFill>
            <a:srgbClr val="E4E4ED"/>
          </a:solidFill>
          <a:ln/>
        </p:spPr>
      </p:sp>
      <p:sp>
        <p:nvSpPr>
          <p:cNvPr id="6" name="Text 4"/>
          <p:cNvSpPr/>
          <p:nvPr/>
        </p:nvSpPr>
        <p:spPr>
          <a:xfrm>
            <a:off x="2260163" y="2892981"/>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Price Checking</a:t>
            </a:r>
            <a:endParaRPr lang="en-US" sz="2187" dirty="0"/>
          </a:p>
        </p:txBody>
      </p:sp>
      <p:sp>
        <p:nvSpPr>
          <p:cNvPr id="7" name="Text 5"/>
          <p:cNvSpPr/>
          <p:nvPr/>
        </p:nvSpPr>
        <p:spPr>
          <a:xfrm>
            <a:off x="2260163" y="3240168"/>
            <a:ext cx="4721781" cy="932974"/>
          </a:xfrm>
          <a:prstGeom prst="rect">
            <a:avLst/>
          </a:prstGeom>
          <a:noFill/>
          <a:ln/>
        </p:spPr>
        <p:txBody>
          <a:bodyPr wrap="square" rtlCol="0" anchor="t"/>
          <a:lstStyle/>
          <a:p>
            <a:pPr marL="0" indent="0">
              <a:lnSpc>
                <a:spcPts val="2799"/>
              </a:lnSpc>
              <a:buNone/>
            </a:pPr>
            <a:r>
              <a:rPr lang="en-US" sz="2000" dirty="0">
                <a:solidFill>
                  <a:srgbClr val="39393C"/>
                </a:solidFill>
                <a:latin typeface="Open Sans" pitchFamily="34" charset="0"/>
                <a:ea typeface="Open Sans" pitchFamily="34" charset="-122"/>
                <a:cs typeface="Open Sans" pitchFamily="34" charset="-120"/>
              </a:rPr>
              <a:t>Users can check the prices of specific destination and compare with other flights</a:t>
            </a:r>
            <a:endParaRPr lang="en-US" sz="2000" dirty="0"/>
          </a:p>
        </p:txBody>
      </p:sp>
      <p:sp>
        <p:nvSpPr>
          <p:cNvPr id="8" name="Shape 6"/>
          <p:cNvSpPr/>
          <p:nvPr/>
        </p:nvSpPr>
        <p:spPr>
          <a:xfrm>
            <a:off x="7426285" y="2670810"/>
            <a:ext cx="5166122" cy="1724501"/>
          </a:xfrm>
          <a:prstGeom prst="roundRect">
            <a:avLst>
              <a:gd name="adj" fmla="val 7731"/>
            </a:avLst>
          </a:prstGeom>
          <a:solidFill>
            <a:srgbClr val="E4E4ED"/>
          </a:solidFill>
          <a:ln/>
        </p:spPr>
      </p:sp>
      <p:sp>
        <p:nvSpPr>
          <p:cNvPr id="9" name="Text 7"/>
          <p:cNvSpPr/>
          <p:nvPr/>
        </p:nvSpPr>
        <p:spPr>
          <a:xfrm>
            <a:off x="7648456" y="2892981"/>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Filtering Options</a:t>
            </a:r>
            <a:endParaRPr lang="en-US" sz="2187" dirty="0"/>
          </a:p>
        </p:txBody>
      </p:sp>
      <p:sp>
        <p:nvSpPr>
          <p:cNvPr id="10" name="Text 8"/>
          <p:cNvSpPr/>
          <p:nvPr/>
        </p:nvSpPr>
        <p:spPr>
          <a:xfrm>
            <a:off x="7648456" y="3240168"/>
            <a:ext cx="4721781" cy="932974"/>
          </a:xfrm>
          <a:prstGeom prst="rect">
            <a:avLst/>
          </a:prstGeom>
          <a:noFill/>
          <a:ln/>
        </p:spPr>
        <p:txBody>
          <a:bodyPr wrap="square" rtlCol="0" anchor="t"/>
          <a:lstStyle/>
          <a:p>
            <a:pPr marL="0" indent="0">
              <a:lnSpc>
                <a:spcPts val="2799"/>
              </a:lnSpc>
              <a:buNone/>
            </a:pPr>
            <a:r>
              <a:rPr lang="en-US" sz="2000" dirty="0">
                <a:solidFill>
                  <a:srgbClr val="39393C"/>
                </a:solidFill>
                <a:latin typeface="Open Sans" pitchFamily="34" charset="0"/>
                <a:ea typeface="Open Sans" pitchFamily="34" charset="-122"/>
                <a:cs typeface="Open Sans" pitchFamily="34" charset="-120"/>
              </a:rPr>
              <a:t>Users can easily filter search results by airline, price, and other factors.</a:t>
            </a:r>
            <a:endParaRPr lang="en-US" sz="2000" dirty="0"/>
          </a:p>
        </p:txBody>
      </p:sp>
      <p:sp>
        <p:nvSpPr>
          <p:cNvPr id="11" name="Shape 9"/>
          <p:cNvSpPr/>
          <p:nvPr/>
        </p:nvSpPr>
        <p:spPr>
          <a:xfrm>
            <a:off x="2037993" y="4617482"/>
            <a:ext cx="5166122" cy="2079903"/>
          </a:xfrm>
          <a:prstGeom prst="roundRect">
            <a:avLst>
              <a:gd name="adj" fmla="val 6410"/>
            </a:avLst>
          </a:prstGeom>
          <a:solidFill>
            <a:srgbClr val="E4E4ED"/>
          </a:solidFill>
          <a:ln/>
        </p:spPr>
      </p:sp>
      <p:sp>
        <p:nvSpPr>
          <p:cNvPr id="12" name="Text 10"/>
          <p:cNvSpPr/>
          <p:nvPr/>
        </p:nvSpPr>
        <p:spPr>
          <a:xfrm>
            <a:off x="2260163" y="4839653"/>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Price Alerts</a:t>
            </a:r>
            <a:endParaRPr lang="en-US" sz="2187" dirty="0"/>
          </a:p>
        </p:txBody>
      </p:sp>
      <p:sp>
        <p:nvSpPr>
          <p:cNvPr id="13" name="Text 11"/>
          <p:cNvSpPr/>
          <p:nvPr/>
        </p:nvSpPr>
        <p:spPr>
          <a:xfrm>
            <a:off x="2260163" y="5186839"/>
            <a:ext cx="4721781" cy="1288375"/>
          </a:xfrm>
          <a:prstGeom prst="rect">
            <a:avLst/>
          </a:prstGeom>
          <a:noFill/>
          <a:ln/>
        </p:spPr>
        <p:txBody>
          <a:bodyPr wrap="square" rtlCol="0" anchor="t"/>
          <a:lstStyle/>
          <a:p>
            <a:pPr marL="0" indent="0">
              <a:lnSpc>
                <a:spcPts val="2799"/>
              </a:lnSpc>
              <a:buNone/>
            </a:pPr>
            <a:r>
              <a:rPr lang="en-US" sz="2000" dirty="0">
                <a:solidFill>
                  <a:srgbClr val="39393C"/>
                </a:solidFill>
                <a:latin typeface="Open Sans" pitchFamily="34" charset="0"/>
                <a:ea typeface="Open Sans" pitchFamily="34" charset="-122"/>
                <a:cs typeface="Open Sans" pitchFamily="34" charset="-120"/>
              </a:rPr>
              <a:t>Users can set price alerts to receive notifications when fares to their chosen destination drop.</a:t>
            </a:r>
            <a:endParaRPr lang="en-US" sz="2000" dirty="0"/>
          </a:p>
        </p:txBody>
      </p:sp>
      <p:sp>
        <p:nvSpPr>
          <p:cNvPr id="14" name="Shape 12"/>
          <p:cNvSpPr/>
          <p:nvPr/>
        </p:nvSpPr>
        <p:spPr>
          <a:xfrm>
            <a:off x="7426285" y="4617482"/>
            <a:ext cx="5166122" cy="2079903"/>
          </a:xfrm>
          <a:prstGeom prst="roundRect">
            <a:avLst>
              <a:gd name="adj" fmla="val 6410"/>
            </a:avLst>
          </a:prstGeom>
          <a:solidFill>
            <a:srgbClr val="E4E4ED"/>
          </a:solidFill>
          <a:ln/>
        </p:spPr>
      </p:sp>
      <p:sp>
        <p:nvSpPr>
          <p:cNvPr id="15" name="Text 13"/>
          <p:cNvSpPr/>
          <p:nvPr/>
        </p:nvSpPr>
        <p:spPr>
          <a:xfrm>
            <a:off x="7648456" y="4839653"/>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Authentication</a:t>
            </a:r>
            <a:endParaRPr lang="en-US" sz="2187" dirty="0"/>
          </a:p>
        </p:txBody>
      </p:sp>
      <p:sp>
        <p:nvSpPr>
          <p:cNvPr id="16" name="Text 14"/>
          <p:cNvSpPr/>
          <p:nvPr/>
        </p:nvSpPr>
        <p:spPr>
          <a:xfrm>
            <a:off x="7648456" y="5186839"/>
            <a:ext cx="4721781" cy="1288375"/>
          </a:xfrm>
          <a:prstGeom prst="rect">
            <a:avLst/>
          </a:prstGeom>
          <a:noFill/>
          <a:ln/>
        </p:spPr>
        <p:txBody>
          <a:bodyPr wrap="square" rtlCol="0" anchor="t"/>
          <a:lstStyle/>
          <a:p>
            <a:pPr marL="0" indent="0">
              <a:lnSpc>
                <a:spcPts val="2799"/>
              </a:lnSpc>
              <a:buNone/>
            </a:pPr>
            <a:r>
              <a:rPr lang="en-US" sz="2000" dirty="0">
                <a:solidFill>
                  <a:srgbClr val="39393C"/>
                </a:solidFill>
                <a:latin typeface="Open Sans" pitchFamily="34" charset="0"/>
                <a:ea typeface="Open Sans" pitchFamily="34" charset="-122"/>
                <a:cs typeface="Open Sans" pitchFamily="34" charset="-120"/>
              </a:rPr>
              <a:t>Users can register / login via their credentials (Emails , Password)</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TotalTime>
  <Words>907</Words>
  <Application>Microsoft Office PowerPoint</Application>
  <PresentationFormat>Custom</PresentationFormat>
  <Paragraphs>112</Paragraphs>
  <Slides>16</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Open Sans</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Rishit Gupta</cp:lastModifiedBy>
  <cp:revision>5</cp:revision>
  <dcterms:created xsi:type="dcterms:W3CDTF">2023-11-25T19:22:26Z</dcterms:created>
  <dcterms:modified xsi:type="dcterms:W3CDTF">2023-11-28T12:28:45Z</dcterms:modified>
</cp:coreProperties>
</file>